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>
        <p:scale>
          <a:sx n="44" d="100"/>
          <a:sy n="44" d="100"/>
        </p:scale>
        <p:origin x="174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254D-6805-4C66-AC71-F9DAE5B8E928}" type="datetimeFigureOut">
              <a:rPr lang="en-GB" smtClean="0"/>
              <a:t>05/10/2022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122554"/>
            <a:ext cx="1526100" cy="923289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1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9;p1"/>
          <p:cNvSpPr txBox="1"/>
          <p:nvPr/>
        </p:nvSpPr>
        <p:spPr>
          <a:xfrm>
            <a:off x="3782828" y="238894"/>
            <a:ext cx="6617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A new start - Greetings, feelings and names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1728" y="930717"/>
            <a:ext cx="23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Vocabulary:</a:t>
            </a:r>
          </a:p>
          <a:p>
            <a:endParaRPr lang="en-GB" sz="400" b="1" u="sng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78" y="1082649"/>
            <a:ext cx="4635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say greetings in Spanish.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ask and answer about feelings.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introduce my name in Spanish. </a:t>
            </a:r>
            <a:endParaRPr lang="en-GB" dirty="0" smtClean="0">
              <a:latin typeface="SassoonPrimaryInfant" pitchFamily="2" charset="0"/>
            </a:endParaRPr>
          </a:p>
        </p:txBody>
      </p:sp>
      <p:pic>
        <p:nvPicPr>
          <p:cNvPr id="1026" name="Picture 2" descr="Download Map Of Spain And Portugal Stock Photo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19" y="3080355"/>
            <a:ext cx="3649268" cy="321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04731" y="1422079"/>
            <a:ext cx="4276896" cy="203132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Greetings Bank</a:t>
            </a:r>
          </a:p>
          <a:p>
            <a:r>
              <a:rPr lang="en-GB" b="1" dirty="0">
                <a:latin typeface="SassoonPrimaryInfant" pitchFamily="2" charset="0"/>
              </a:rPr>
              <a:t>Hola</a:t>
            </a:r>
            <a:r>
              <a:rPr lang="en-GB" dirty="0">
                <a:latin typeface="SassoonPrimaryInfant" pitchFamily="2" charset="0"/>
              </a:rPr>
              <a:t> – hello</a:t>
            </a:r>
          </a:p>
          <a:p>
            <a:r>
              <a:rPr lang="en-GB" b="1" dirty="0">
                <a:latin typeface="SassoonPrimaryInfant" pitchFamily="2" charset="0"/>
              </a:rPr>
              <a:t>Buenos días </a:t>
            </a:r>
            <a:r>
              <a:rPr lang="en-GB" dirty="0">
                <a:latin typeface="SassoonPrimaryInfant" pitchFamily="2" charset="0"/>
              </a:rPr>
              <a:t>– Good morning</a:t>
            </a:r>
          </a:p>
          <a:p>
            <a:r>
              <a:rPr lang="en-GB" b="1" dirty="0" err="1">
                <a:latin typeface="SassoonPrimaryInfant" pitchFamily="2" charset="0"/>
              </a:rPr>
              <a:t>Buenas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tardes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- Good afternoon / evening</a:t>
            </a:r>
          </a:p>
          <a:p>
            <a:r>
              <a:rPr lang="en-GB" b="1" dirty="0" err="1">
                <a:latin typeface="SassoonPrimaryInfant" pitchFamily="2" charset="0"/>
              </a:rPr>
              <a:t>Buenas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noches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– Good night</a:t>
            </a:r>
          </a:p>
          <a:p>
            <a:r>
              <a:rPr lang="en-GB" b="1" dirty="0">
                <a:latin typeface="SassoonPrimaryInfant" pitchFamily="2" charset="0"/>
              </a:rPr>
              <a:t>Hasta </a:t>
            </a:r>
            <a:r>
              <a:rPr lang="en-GB" b="1" dirty="0" err="1">
                <a:latin typeface="SassoonPrimaryInfant" pitchFamily="2" charset="0"/>
              </a:rPr>
              <a:t>luego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– See you soon</a:t>
            </a:r>
          </a:p>
          <a:p>
            <a:r>
              <a:rPr lang="en-GB" b="1" dirty="0" err="1">
                <a:latin typeface="SassoonPrimaryInfant" pitchFamily="2" charset="0"/>
              </a:rPr>
              <a:t>Adiós</a:t>
            </a:r>
            <a:r>
              <a:rPr lang="en-GB" dirty="0">
                <a:latin typeface="SassoonPrimaryInfant" pitchFamily="2" charset="0"/>
              </a:rPr>
              <a:t> – Good bye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704731" y="3792834"/>
            <a:ext cx="4276897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Question and Answer Bank</a:t>
            </a:r>
          </a:p>
          <a:p>
            <a:r>
              <a:rPr lang="en-GB" b="1" dirty="0">
                <a:latin typeface="SassoonPrimaryInfant" pitchFamily="2" charset="0"/>
              </a:rPr>
              <a:t>¿</a:t>
            </a:r>
            <a:r>
              <a:rPr lang="en-GB" b="1" dirty="0" err="1">
                <a:latin typeface="SassoonPrimaryInfant" pitchFamily="2" charset="0"/>
              </a:rPr>
              <a:t>Cómo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estás</a:t>
            </a:r>
            <a:r>
              <a:rPr lang="en-GB" b="1" dirty="0">
                <a:latin typeface="SassoonPrimaryInfant" pitchFamily="2" charset="0"/>
              </a:rPr>
              <a:t>? </a:t>
            </a:r>
            <a:r>
              <a:rPr lang="en-GB" dirty="0">
                <a:latin typeface="SassoonPrimaryInfant" pitchFamily="2" charset="0"/>
              </a:rPr>
              <a:t>– How are you?</a:t>
            </a:r>
          </a:p>
          <a:p>
            <a:r>
              <a:rPr lang="en-GB" b="1" dirty="0" err="1">
                <a:latin typeface="SassoonPrimaryInfant" pitchFamily="2" charset="0"/>
              </a:rPr>
              <a:t>Estoy</a:t>
            </a:r>
            <a:r>
              <a:rPr lang="en-GB" b="1" dirty="0">
                <a:latin typeface="SassoonPrimaryInfant" pitchFamily="2" charset="0"/>
              </a:rPr>
              <a:t> bien. </a:t>
            </a:r>
            <a:r>
              <a:rPr lang="en-GB" dirty="0">
                <a:latin typeface="SassoonPrimaryInfant" pitchFamily="2" charset="0"/>
              </a:rPr>
              <a:t>– I am good.</a:t>
            </a:r>
          </a:p>
          <a:p>
            <a:r>
              <a:rPr lang="en-GB" b="1" dirty="0" err="1">
                <a:latin typeface="SassoonPrimaryInfant" pitchFamily="2" charset="0"/>
              </a:rPr>
              <a:t>Estoy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muy</a:t>
            </a:r>
            <a:r>
              <a:rPr lang="en-GB" b="1" dirty="0">
                <a:latin typeface="SassoonPrimaryInfant" pitchFamily="2" charset="0"/>
              </a:rPr>
              <a:t> bien. </a:t>
            </a:r>
            <a:r>
              <a:rPr lang="en-GB" dirty="0">
                <a:latin typeface="SassoonPrimaryInfant" pitchFamily="2" charset="0"/>
              </a:rPr>
              <a:t>– I am really good.</a:t>
            </a:r>
          </a:p>
          <a:p>
            <a:r>
              <a:rPr lang="en-GB" b="1" dirty="0" err="1">
                <a:latin typeface="SassoonPrimaryInfant" pitchFamily="2" charset="0"/>
              </a:rPr>
              <a:t>Estoy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así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así</a:t>
            </a:r>
            <a:r>
              <a:rPr lang="en-GB" b="1" dirty="0">
                <a:latin typeface="SassoonPrimaryInfant" pitchFamily="2" charset="0"/>
              </a:rPr>
              <a:t>. </a:t>
            </a:r>
            <a:r>
              <a:rPr lang="en-GB" dirty="0">
                <a:latin typeface="SassoonPrimaryInfant" pitchFamily="2" charset="0"/>
              </a:rPr>
              <a:t>– I am okay.</a:t>
            </a:r>
          </a:p>
          <a:p>
            <a:r>
              <a:rPr lang="en-GB" b="1" dirty="0" err="1">
                <a:latin typeface="SassoonPrimaryInfant" pitchFamily="2" charset="0"/>
              </a:rPr>
              <a:t>Estoy</a:t>
            </a:r>
            <a:r>
              <a:rPr lang="en-GB" b="1" dirty="0">
                <a:latin typeface="SassoonPrimaryInfant" pitchFamily="2" charset="0"/>
              </a:rPr>
              <a:t> mal. </a:t>
            </a:r>
            <a:r>
              <a:rPr lang="en-GB" dirty="0">
                <a:latin typeface="SassoonPrimaryInfant" pitchFamily="2" charset="0"/>
              </a:rPr>
              <a:t>– I am not good.</a:t>
            </a:r>
          </a:p>
          <a:p>
            <a:r>
              <a:rPr lang="en-GB" b="1" dirty="0" err="1">
                <a:latin typeface="SassoonPrimaryInfant" pitchFamily="2" charset="0"/>
              </a:rPr>
              <a:t>Estoy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muy</a:t>
            </a:r>
            <a:r>
              <a:rPr lang="en-GB" b="1" dirty="0">
                <a:latin typeface="SassoonPrimaryInfant" pitchFamily="2" charset="0"/>
              </a:rPr>
              <a:t> mal. </a:t>
            </a:r>
            <a:r>
              <a:rPr lang="en-GB" dirty="0">
                <a:latin typeface="SassoonPrimaryInfant" pitchFamily="2" charset="0"/>
              </a:rPr>
              <a:t>– I am feeling really bad</a:t>
            </a:r>
            <a:r>
              <a:rPr lang="en-GB" dirty="0" smtClean="0">
                <a:latin typeface="SassoonPrimaryInfant" pitchFamily="2" charset="0"/>
              </a:rPr>
              <a:t>.</a:t>
            </a:r>
          </a:p>
          <a:p>
            <a:r>
              <a:rPr lang="en-GB" b="1" dirty="0">
                <a:latin typeface="SassoonPrimaryInfant" pitchFamily="2" charset="0"/>
              </a:rPr>
              <a:t>¿</a:t>
            </a:r>
            <a:r>
              <a:rPr lang="en-GB" b="1" dirty="0" err="1">
                <a:latin typeface="SassoonPrimaryInfant" pitchFamily="2" charset="0"/>
              </a:rPr>
              <a:t>Cómo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te</a:t>
            </a:r>
            <a:r>
              <a:rPr lang="en-GB" b="1" dirty="0">
                <a:latin typeface="SassoonPrimaryInfant" pitchFamily="2" charset="0"/>
              </a:rPr>
              <a:t> llamas? </a:t>
            </a:r>
            <a:r>
              <a:rPr lang="en-GB" dirty="0">
                <a:latin typeface="SassoonPrimaryInfant" pitchFamily="2" charset="0"/>
              </a:rPr>
              <a:t>- What are you called?</a:t>
            </a:r>
          </a:p>
          <a:p>
            <a:r>
              <a:rPr lang="en-GB" b="1" dirty="0">
                <a:latin typeface="SassoonPrimaryInfant" pitchFamily="2" charset="0"/>
              </a:rPr>
              <a:t>Me </a:t>
            </a:r>
            <a:r>
              <a:rPr lang="en-GB" b="1" dirty="0" err="1">
                <a:latin typeface="SassoonPrimaryInfant" pitchFamily="2" charset="0"/>
              </a:rPr>
              <a:t>llamo</a:t>
            </a:r>
            <a:r>
              <a:rPr lang="en-GB" b="1" dirty="0">
                <a:latin typeface="SassoonPrimaryInfant" pitchFamily="2" charset="0"/>
              </a:rPr>
              <a:t>… </a:t>
            </a:r>
            <a:r>
              <a:rPr lang="en-GB" dirty="0">
                <a:latin typeface="SassoonPrimaryInfant" pitchFamily="2" charset="0"/>
              </a:rPr>
              <a:t> -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I am called…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9209315" y="1756916"/>
            <a:ext cx="2807403" cy="132343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SassoonPrimaryInfant" pitchFamily="2" charset="0"/>
              </a:rPr>
              <a:t>Sound spelling </a:t>
            </a:r>
          </a:p>
          <a:p>
            <a:r>
              <a:rPr lang="en-GB" sz="2000" dirty="0">
                <a:latin typeface="SassoonPrimaryInfant" pitchFamily="2" charset="0"/>
              </a:rPr>
              <a:t>“</a:t>
            </a:r>
            <a:r>
              <a:rPr lang="en-GB" sz="2000" dirty="0" err="1">
                <a:latin typeface="SassoonPrimaryInfant" pitchFamily="2" charset="0"/>
              </a:rPr>
              <a:t>ho</a:t>
            </a:r>
            <a:r>
              <a:rPr lang="en-GB" sz="2000" dirty="0">
                <a:latin typeface="SassoonPrimaryInfant" pitchFamily="2" charset="0"/>
              </a:rPr>
              <a:t>”</a:t>
            </a:r>
          </a:p>
          <a:p>
            <a:r>
              <a:rPr lang="en-GB" sz="2000" b="1" dirty="0">
                <a:latin typeface="SassoonPrimaryInfant" pitchFamily="2" charset="0"/>
              </a:rPr>
              <a:t>“</a:t>
            </a:r>
            <a:r>
              <a:rPr lang="en-GB" sz="2000" dirty="0" err="1">
                <a:latin typeface="SassoonPrimaryInfant" pitchFamily="2" charset="0"/>
              </a:rPr>
              <a:t>bue</a:t>
            </a:r>
            <a:r>
              <a:rPr lang="en-GB" sz="2000" b="1" dirty="0">
                <a:latin typeface="SassoonPrimaryInfant" pitchFamily="2" charset="0"/>
              </a:rPr>
              <a:t>”</a:t>
            </a:r>
          </a:p>
          <a:p>
            <a:r>
              <a:rPr lang="en-GB" sz="2000" dirty="0">
                <a:latin typeface="SassoonPrimaryInfant" pitchFamily="2" charset="0"/>
              </a:rPr>
              <a:t>“</a:t>
            </a:r>
            <a:r>
              <a:rPr lang="en-GB" sz="2000" dirty="0" err="1">
                <a:latin typeface="SassoonPrimaryInfant" pitchFamily="2" charset="0"/>
              </a:rPr>
              <a:t>lla</a:t>
            </a:r>
            <a:r>
              <a:rPr lang="en-GB" sz="2000" dirty="0">
                <a:latin typeface="SassoonPrimaryInfant" pitchFamily="2" charset="0"/>
              </a:rPr>
              <a:t>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9209314" y="3791429"/>
            <a:ext cx="2807404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Grammar</a:t>
            </a:r>
          </a:p>
          <a:p>
            <a:r>
              <a:rPr lang="en-GB" dirty="0">
                <a:latin typeface="SassoonPrimaryInfant" pitchFamily="2" charset="0"/>
              </a:rPr>
              <a:t>When you ask a question in Spanish you can turn a sentence into a question by raising the pitch of your voice at the end of the question. </a:t>
            </a:r>
          </a:p>
          <a:p>
            <a:r>
              <a:rPr lang="en-GB" b="1" dirty="0">
                <a:latin typeface="SassoonPrimaryInfant" pitchFamily="2" charset="0"/>
              </a:rPr>
              <a:t>e.g.</a:t>
            </a:r>
          </a:p>
          <a:p>
            <a:r>
              <a:rPr lang="en-GB" b="1" dirty="0">
                <a:latin typeface="SassoonPrimaryInfant" pitchFamily="2" charset="0"/>
              </a:rPr>
              <a:t>¿</a:t>
            </a:r>
            <a:r>
              <a:rPr lang="en-GB" b="1" dirty="0" err="1">
                <a:latin typeface="SassoonPrimaryInfant" pitchFamily="2" charset="0"/>
              </a:rPr>
              <a:t>Cómo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estás</a:t>
            </a:r>
            <a:r>
              <a:rPr lang="en-GB" b="1" dirty="0">
                <a:latin typeface="SassoonPrimaryInfant" pitchFamily="2" charset="0"/>
              </a:rPr>
              <a:t>?</a:t>
            </a:r>
          </a:p>
          <a:p>
            <a:r>
              <a:rPr lang="en-GB" b="1" dirty="0">
                <a:latin typeface="SassoonPrimaryInfant" pitchFamily="2" charset="0"/>
              </a:rPr>
              <a:t>¿</a:t>
            </a:r>
            <a:r>
              <a:rPr lang="en-GB" b="1" dirty="0" err="1">
                <a:latin typeface="SassoonPrimaryInfant" pitchFamily="2" charset="0"/>
              </a:rPr>
              <a:t>Cómo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te</a:t>
            </a:r>
            <a:r>
              <a:rPr lang="en-GB" b="1" dirty="0">
                <a:latin typeface="SassoonPrimaryInfant" pitchFamily="2" charset="0"/>
              </a:rPr>
              <a:t> llamas?</a:t>
            </a:r>
          </a:p>
        </p:txBody>
      </p:sp>
      <p:sp>
        <p:nvSpPr>
          <p:cNvPr id="3" name="Rectangle 2"/>
          <p:cNvSpPr/>
          <p:nvPr/>
        </p:nvSpPr>
        <p:spPr>
          <a:xfrm>
            <a:off x="730759" y="23889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Spanish</a:t>
            </a:r>
            <a:endParaRPr lang="en-GB" sz="2800" dirty="0"/>
          </a:p>
        </p:txBody>
      </p:sp>
      <p:pic>
        <p:nvPicPr>
          <p:cNvPr id="1028" name="Picture 4" descr="Flag of Spain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53" y="128958"/>
            <a:ext cx="1097376" cy="7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122554"/>
            <a:ext cx="1526100" cy="923289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1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9;p1"/>
          <p:cNvSpPr txBox="1"/>
          <p:nvPr/>
        </p:nvSpPr>
        <p:spPr>
          <a:xfrm>
            <a:off x="4635868" y="257699"/>
            <a:ext cx="6617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A new start – Numbers 0 -10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915" y="2283576"/>
            <a:ext cx="23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Key Vocabulary:</a:t>
            </a:r>
          </a:p>
          <a:p>
            <a:endParaRPr lang="en-GB" sz="400" b="1" u="sng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769" y="1045843"/>
            <a:ext cx="6414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say some numbers between 1 and 10.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recall numbers to 10. </a:t>
            </a:r>
            <a:endParaRPr lang="en-GB" dirty="0" smtClean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759" y="23889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Spanish</a:t>
            </a:r>
            <a:endParaRPr lang="en-GB" sz="2800" dirty="0"/>
          </a:p>
        </p:txBody>
      </p:sp>
      <p:pic>
        <p:nvPicPr>
          <p:cNvPr id="1028" name="Picture 4" descr="Flag of Spai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53" y="128958"/>
            <a:ext cx="1097376" cy="7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374068" y="2813423"/>
            <a:ext cx="3565133" cy="369331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Numbers Bank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b="1" dirty="0">
                <a:latin typeface="SassoonPrimaryInfant" pitchFamily="2" charset="0"/>
              </a:rPr>
              <a:t>cero</a:t>
            </a:r>
            <a:r>
              <a:rPr lang="en-GB" dirty="0">
                <a:latin typeface="SassoonPrimaryInfant" pitchFamily="2" charset="0"/>
              </a:rPr>
              <a:t> - 0</a:t>
            </a:r>
          </a:p>
          <a:p>
            <a:r>
              <a:rPr lang="en-GB" b="1" dirty="0">
                <a:latin typeface="SassoonPrimaryInfant" pitchFamily="2" charset="0"/>
              </a:rPr>
              <a:t>uno</a:t>
            </a:r>
            <a:r>
              <a:rPr lang="en-GB" dirty="0">
                <a:latin typeface="SassoonPrimaryInfant" pitchFamily="2" charset="0"/>
              </a:rPr>
              <a:t> - 1</a:t>
            </a:r>
          </a:p>
          <a:p>
            <a:r>
              <a:rPr lang="en-GB" b="1" dirty="0">
                <a:latin typeface="SassoonPrimaryInfant" pitchFamily="2" charset="0"/>
              </a:rPr>
              <a:t>dos </a:t>
            </a:r>
            <a:r>
              <a:rPr lang="en-GB" dirty="0">
                <a:latin typeface="SassoonPrimaryInfant" pitchFamily="2" charset="0"/>
              </a:rPr>
              <a:t>-  2</a:t>
            </a:r>
          </a:p>
          <a:p>
            <a:r>
              <a:rPr lang="en-GB" b="1" dirty="0" err="1">
                <a:latin typeface="SassoonPrimaryInfant" pitchFamily="2" charset="0"/>
              </a:rPr>
              <a:t>tres</a:t>
            </a:r>
            <a:r>
              <a:rPr lang="en-GB" dirty="0">
                <a:latin typeface="SassoonPrimaryInfant" pitchFamily="2" charset="0"/>
              </a:rPr>
              <a:t> - 3</a:t>
            </a:r>
          </a:p>
          <a:p>
            <a:r>
              <a:rPr lang="en-GB" b="1" dirty="0">
                <a:latin typeface="SassoonPrimaryInfant" pitchFamily="2" charset="0"/>
              </a:rPr>
              <a:t>cuatro</a:t>
            </a:r>
            <a:r>
              <a:rPr lang="en-GB" dirty="0">
                <a:latin typeface="SassoonPrimaryInfant" pitchFamily="2" charset="0"/>
              </a:rPr>
              <a:t> - 4</a:t>
            </a:r>
          </a:p>
          <a:p>
            <a:r>
              <a:rPr lang="en-GB" b="1" dirty="0" err="1">
                <a:latin typeface="SassoonPrimaryInfant" pitchFamily="2" charset="0"/>
              </a:rPr>
              <a:t>cinco</a:t>
            </a:r>
            <a:r>
              <a:rPr lang="en-GB" dirty="0">
                <a:latin typeface="SassoonPrimaryInfant" pitchFamily="2" charset="0"/>
              </a:rPr>
              <a:t> - 5</a:t>
            </a:r>
          </a:p>
          <a:p>
            <a:r>
              <a:rPr lang="en-GB" b="1" dirty="0">
                <a:latin typeface="SassoonPrimaryInfant" pitchFamily="2" charset="0"/>
              </a:rPr>
              <a:t>seis</a:t>
            </a:r>
            <a:r>
              <a:rPr lang="en-GB" dirty="0">
                <a:latin typeface="SassoonPrimaryInfant" pitchFamily="2" charset="0"/>
              </a:rPr>
              <a:t> - 6</a:t>
            </a:r>
          </a:p>
          <a:p>
            <a:r>
              <a:rPr lang="en-GB" b="1" dirty="0" err="1">
                <a:latin typeface="SassoonPrimaryInfant" pitchFamily="2" charset="0"/>
              </a:rPr>
              <a:t>siete</a:t>
            </a:r>
            <a:r>
              <a:rPr lang="en-GB" dirty="0">
                <a:latin typeface="SassoonPrimaryInfant" pitchFamily="2" charset="0"/>
              </a:rPr>
              <a:t> - 7</a:t>
            </a:r>
          </a:p>
          <a:p>
            <a:r>
              <a:rPr lang="en-GB" b="1" dirty="0" err="1">
                <a:latin typeface="SassoonPrimaryInfant" pitchFamily="2" charset="0"/>
              </a:rPr>
              <a:t>ocho</a:t>
            </a:r>
            <a:r>
              <a:rPr lang="en-GB" dirty="0">
                <a:latin typeface="SassoonPrimaryInfant" pitchFamily="2" charset="0"/>
              </a:rPr>
              <a:t> - 8</a:t>
            </a:r>
          </a:p>
          <a:p>
            <a:r>
              <a:rPr lang="en-GB" b="1" dirty="0" err="1">
                <a:latin typeface="SassoonPrimaryInfant" pitchFamily="2" charset="0"/>
              </a:rPr>
              <a:t>nueve</a:t>
            </a:r>
            <a:r>
              <a:rPr lang="en-GB" dirty="0">
                <a:latin typeface="SassoonPrimaryInfant" pitchFamily="2" charset="0"/>
              </a:rPr>
              <a:t> - 9</a:t>
            </a:r>
          </a:p>
          <a:p>
            <a:r>
              <a:rPr lang="en-GB" b="1" dirty="0" err="1">
                <a:latin typeface="SassoonPrimaryInfant" pitchFamily="2" charset="0"/>
              </a:rPr>
              <a:t>diez</a:t>
            </a:r>
            <a:r>
              <a:rPr lang="en-GB" dirty="0">
                <a:latin typeface="SassoonPrimaryInfant" pitchFamily="2" charset="0"/>
              </a:rPr>
              <a:t> - 10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7395429" y="2813422"/>
            <a:ext cx="4637333" cy="369331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Fact Bank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 letter </a:t>
            </a:r>
            <a:r>
              <a:rPr lang="en-GB" b="1" dirty="0">
                <a:latin typeface="SassoonPrimaryInfant" pitchFamily="2" charset="0"/>
              </a:rPr>
              <a:t>C </a:t>
            </a:r>
            <a:r>
              <a:rPr lang="en-GB" dirty="0">
                <a:latin typeface="SassoonPrimaryInfant" pitchFamily="2" charset="0"/>
              </a:rPr>
              <a:t>sounds like an English </a:t>
            </a:r>
            <a:r>
              <a:rPr lang="en-GB" b="1" dirty="0">
                <a:latin typeface="SassoonPrimaryInfant" pitchFamily="2" charset="0"/>
              </a:rPr>
              <a:t>“</a:t>
            </a:r>
            <a:r>
              <a:rPr lang="en-GB" b="1" dirty="0" err="1">
                <a:latin typeface="SassoonPrimaryInfant" pitchFamily="2" charset="0"/>
              </a:rPr>
              <a:t>th</a:t>
            </a:r>
            <a:r>
              <a:rPr lang="en-GB" b="1" dirty="0">
                <a:latin typeface="SassoonPrimaryInfant" pitchFamily="2" charset="0"/>
              </a:rPr>
              <a:t>” </a:t>
            </a:r>
            <a:r>
              <a:rPr lang="en-GB" dirty="0">
                <a:latin typeface="SassoonPrimaryInfant" pitchFamily="2" charset="0"/>
              </a:rPr>
              <a:t>when it goes before the letters </a:t>
            </a:r>
            <a:r>
              <a:rPr lang="en-GB" b="1" dirty="0">
                <a:latin typeface="SassoonPrimaryInfant" pitchFamily="2" charset="0"/>
              </a:rPr>
              <a:t>e (</a:t>
            </a:r>
            <a:r>
              <a:rPr lang="en-GB" b="1" dirty="0" err="1">
                <a:latin typeface="SassoonPrimaryInfant" pitchFamily="2" charset="0"/>
              </a:rPr>
              <a:t>ce</a:t>
            </a:r>
            <a:r>
              <a:rPr lang="en-GB" b="1" dirty="0">
                <a:latin typeface="SassoonPrimaryInfant" pitchFamily="2" charset="0"/>
              </a:rPr>
              <a:t>) </a:t>
            </a:r>
            <a:r>
              <a:rPr lang="en-GB" dirty="0">
                <a:latin typeface="SassoonPrimaryInfant" pitchFamily="2" charset="0"/>
              </a:rPr>
              <a:t>or </a:t>
            </a:r>
            <a:r>
              <a:rPr lang="en-GB" b="1" dirty="0" err="1">
                <a:latin typeface="SassoonPrimaryInfant" pitchFamily="2" charset="0"/>
              </a:rPr>
              <a:t>i</a:t>
            </a:r>
            <a:r>
              <a:rPr lang="en-GB" b="1" dirty="0">
                <a:latin typeface="SassoonPrimaryInfant" pitchFamily="2" charset="0"/>
              </a:rPr>
              <a:t> (ci)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Practice saying these syllables: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Ca</a:t>
            </a:r>
          </a:p>
          <a:p>
            <a:r>
              <a:rPr lang="en-GB" dirty="0" smtClean="0">
                <a:latin typeface="SassoonPrimaryInfant" pitchFamily="2" charset="0"/>
              </a:rPr>
              <a:t>Co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Cu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Ce</a:t>
            </a:r>
          </a:p>
          <a:p>
            <a:r>
              <a:rPr lang="en-GB" dirty="0" smtClean="0">
                <a:latin typeface="SassoonPrimaryInfant" pitchFamily="2" charset="0"/>
              </a:rPr>
              <a:t>Ci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4234885" y="2832277"/>
            <a:ext cx="2864860" cy="369331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Sound spelling</a:t>
            </a:r>
          </a:p>
          <a:p>
            <a:r>
              <a:rPr lang="en-GB" b="1" dirty="0">
                <a:latin typeface="SassoonPrimaryInfant" pitchFamily="2" charset="0"/>
              </a:rPr>
              <a:t> </a:t>
            </a: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ce</a:t>
            </a:r>
            <a:r>
              <a:rPr lang="en-GB" dirty="0">
                <a:latin typeface="SassoonPrimaryInfant" pitchFamily="2" charset="0"/>
              </a:rPr>
              <a:t>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“ci”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“sei”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ve</a:t>
            </a:r>
            <a:r>
              <a:rPr lang="en-GB" dirty="0">
                <a:latin typeface="SassoonPrimaryInfant" pitchFamily="2" charset="0"/>
              </a:rPr>
              <a:t>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ez</a:t>
            </a:r>
            <a:r>
              <a:rPr lang="en-GB" dirty="0" smtClean="0">
                <a:latin typeface="SassoonPrimaryInfant" pitchFamily="2" charset="0"/>
              </a:rPr>
              <a:t>”</a:t>
            </a:r>
          </a:p>
          <a:p>
            <a:endParaRPr lang="en-GB" dirty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</p:txBody>
      </p:sp>
      <p:pic>
        <p:nvPicPr>
          <p:cNvPr id="2" name="Picture 4" descr="Spanish: Numbers and counting - Year 1/2 &amp; P2/3 Modern Foreign Languages  Topics - Home Learning with BBC Bitesize - BBC Bitesiz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44" b="22936"/>
          <a:stretch/>
        </p:blipFill>
        <p:spPr bwMode="auto">
          <a:xfrm>
            <a:off x="4635869" y="990506"/>
            <a:ext cx="7049064" cy="16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7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122554"/>
            <a:ext cx="1526100" cy="923289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GB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Stage 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1</a:t>
            </a: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9;p1"/>
          <p:cNvSpPr txBox="1"/>
          <p:nvPr/>
        </p:nvSpPr>
        <p:spPr>
          <a:xfrm>
            <a:off x="5191013" y="238894"/>
            <a:ext cx="6617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A new start – Colours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9109" y="1371117"/>
            <a:ext cx="2342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Vocabulary:</a:t>
            </a:r>
          </a:p>
          <a:p>
            <a:endParaRPr lang="en-GB" sz="400" b="1" u="sng" dirty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769" y="1031094"/>
            <a:ext cx="6414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SassoonPrimaryInfant" pitchFamily="2" charset="0"/>
              </a:rPr>
              <a:t>I can say 4 different colours in </a:t>
            </a:r>
            <a:r>
              <a:rPr lang="en-GB" dirty="0" err="1" smtClean="0">
                <a:latin typeface="SassoonPrimaryInfant" pitchFamily="2" charset="0"/>
              </a:rPr>
              <a:t>spanish</a:t>
            </a:r>
            <a:r>
              <a:rPr lang="en-GB" dirty="0" smtClean="0">
                <a:latin typeface="SassoonPrimaryInfant" pitchFamily="2" charset="0"/>
              </a:rPr>
              <a:t>.</a:t>
            </a:r>
            <a:endParaRPr lang="en-GB" dirty="0" smtClean="0">
              <a:latin typeface="SassoonPrimaryInfant" pitchFamily="2" charset="0"/>
            </a:endParaRP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0759" y="23889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dk1"/>
                </a:solidFill>
                <a:latin typeface="SassoonPrimaryInfant" pitchFamily="2" charset="0"/>
                <a:ea typeface="Arial"/>
                <a:cs typeface="Arial"/>
                <a:sym typeface="Arial"/>
              </a:rPr>
              <a:t>Spanish</a:t>
            </a:r>
            <a:endParaRPr lang="en-GB" sz="2800" dirty="0"/>
          </a:p>
        </p:txBody>
      </p:sp>
      <p:pic>
        <p:nvPicPr>
          <p:cNvPr id="1028" name="Picture 4" descr="Flag of Spai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53" y="128958"/>
            <a:ext cx="1097376" cy="73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8142426" y="1919700"/>
            <a:ext cx="1939795" cy="3139321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Colours Bank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b="1" dirty="0" err="1">
                <a:latin typeface="SassoonPrimaryInfant" pitchFamily="2" charset="0"/>
              </a:rPr>
              <a:t>azul</a:t>
            </a:r>
            <a:r>
              <a:rPr lang="en-GB" dirty="0">
                <a:latin typeface="SassoonPrimaryInfant" pitchFamily="2" charset="0"/>
              </a:rPr>
              <a:t> - blue</a:t>
            </a:r>
          </a:p>
          <a:p>
            <a:r>
              <a:rPr lang="en-GB" b="1" dirty="0" err="1">
                <a:latin typeface="SassoonPrimaryInfant" pitchFamily="2" charset="0"/>
              </a:rPr>
              <a:t>blanco</a:t>
            </a:r>
            <a:r>
              <a:rPr lang="en-GB" dirty="0">
                <a:latin typeface="SassoonPrimaryInfant" pitchFamily="2" charset="0"/>
              </a:rPr>
              <a:t> - white</a:t>
            </a:r>
          </a:p>
          <a:p>
            <a:r>
              <a:rPr lang="en-GB" b="1" dirty="0">
                <a:latin typeface="SassoonPrimaryInfant" pitchFamily="2" charset="0"/>
              </a:rPr>
              <a:t>rojo</a:t>
            </a:r>
            <a:r>
              <a:rPr lang="en-GB" dirty="0">
                <a:latin typeface="SassoonPrimaryInfant" pitchFamily="2" charset="0"/>
              </a:rPr>
              <a:t> - red</a:t>
            </a:r>
          </a:p>
          <a:p>
            <a:r>
              <a:rPr lang="en-GB" b="1" dirty="0">
                <a:latin typeface="SassoonPrimaryInfant" pitchFamily="2" charset="0"/>
              </a:rPr>
              <a:t>negro</a:t>
            </a:r>
            <a:r>
              <a:rPr lang="en-GB" dirty="0">
                <a:latin typeface="SassoonPrimaryInfant" pitchFamily="2" charset="0"/>
              </a:rPr>
              <a:t> - black</a:t>
            </a:r>
          </a:p>
          <a:p>
            <a:r>
              <a:rPr lang="en-GB" b="1" dirty="0" err="1">
                <a:latin typeface="SassoonPrimaryInfant" pitchFamily="2" charset="0"/>
              </a:rPr>
              <a:t>amarillo</a:t>
            </a:r>
            <a:r>
              <a:rPr lang="en-GB" dirty="0">
                <a:latin typeface="SassoonPrimaryInfant" pitchFamily="2" charset="0"/>
              </a:rPr>
              <a:t> - yellow</a:t>
            </a:r>
          </a:p>
          <a:p>
            <a:r>
              <a:rPr lang="en-GB" b="1" dirty="0" err="1">
                <a:latin typeface="SassoonPrimaryInfant" pitchFamily="2" charset="0"/>
              </a:rPr>
              <a:t>verde</a:t>
            </a:r>
            <a:r>
              <a:rPr lang="en-GB" dirty="0">
                <a:latin typeface="SassoonPrimaryInfant" pitchFamily="2" charset="0"/>
              </a:rPr>
              <a:t> – green</a:t>
            </a:r>
          </a:p>
          <a:p>
            <a:r>
              <a:rPr lang="en-GB" b="1" dirty="0" err="1">
                <a:latin typeface="SassoonPrimaryInfant" pitchFamily="2" charset="0"/>
              </a:rPr>
              <a:t>naranja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– orange</a:t>
            </a:r>
          </a:p>
          <a:p>
            <a:r>
              <a:rPr lang="en-GB" b="1" dirty="0" err="1">
                <a:latin typeface="SassoonPrimaryInfant" pitchFamily="2" charset="0"/>
              </a:rPr>
              <a:t>rosa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– pink</a:t>
            </a:r>
          </a:p>
          <a:p>
            <a:endParaRPr lang="en-GB" b="1" dirty="0">
              <a:latin typeface="SassoonPrimaryInfant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10221153" y="1919700"/>
            <a:ext cx="1740087" cy="3139321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Sound spelling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zul</a:t>
            </a:r>
            <a:r>
              <a:rPr lang="en-GB" dirty="0">
                <a:latin typeface="SassoonPrimaryInfant" pitchFamily="2" charset="0"/>
              </a:rPr>
              <a:t>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“jo”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llo</a:t>
            </a:r>
            <a:r>
              <a:rPr lang="en-GB" dirty="0">
                <a:latin typeface="SassoonPrimaryInfant" pitchFamily="2" charset="0"/>
              </a:rPr>
              <a:t>”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“</a:t>
            </a:r>
            <a:r>
              <a:rPr lang="en-GB" dirty="0" err="1">
                <a:latin typeface="SassoonPrimaryInfant" pitchFamily="2" charset="0"/>
              </a:rPr>
              <a:t>ver</a:t>
            </a:r>
            <a:r>
              <a:rPr lang="en-GB" dirty="0" smtClean="0">
                <a:latin typeface="SassoonPrimaryInfant" pitchFamily="2" charset="0"/>
              </a:rPr>
              <a:t>”</a:t>
            </a:r>
          </a:p>
          <a:p>
            <a:endParaRPr lang="en-GB" dirty="0" smtClean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AC1362-754F-43AF-AAA8-9BE439132FB9}"/>
              </a:ext>
            </a:extLst>
          </p:cNvPr>
          <p:cNvSpPr txBox="1"/>
          <p:nvPr/>
        </p:nvSpPr>
        <p:spPr>
          <a:xfrm>
            <a:off x="5810723" y="5203292"/>
            <a:ext cx="6150517" cy="92333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Question Bank</a:t>
            </a:r>
          </a:p>
          <a:p>
            <a:endParaRPr lang="en-GB" b="1" dirty="0">
              <a:latin typeface="SassoonPrimaryInfant" pitchFamily="2" charset="0"/>
            </a:endParaRPr>
          </a:p>
          <a:p>
            <a:r>
              <a:rPr lang="en-GB" b="1" dirty="0">
                <a:latin typeface="SassoonPrimaryInfant" pitchFamily="2" charset="0"/>
              </a:rPr>
              <a:t>¿</a:t>
            </a:r>
            <a:r>
              <a:rPr lang="en-GB" b="1" dirty="0" err="1">
                <a:latin typeface="SassoonPrimaryInfant" pitchFamily="2" charset="0"/>
              </a:rPr>
              <a:t>Qué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b="1" dirty="0" err="1">
                <a:latin typeface="SassoonPrimaryInfant" pitchFamily="2" charset="0"/>
              </a:rPr>
              <a:t>color</a:t>
            </a:r>
            <a:r>
              <a:rPr lang="en-GB" b="1" dirty="0">
                <a:latin typeface="SassoonPrimaryInfant" pitchFamily="2" charset="0"/>
              </a:rPr>
              <a:t> es? </a:t>
            </a:r>
            <a:r>
              <a:rPr lang="en-GB" dirty="0">
                <a:latin typeface="SassoonPrimaryInfant" pitchFamily="2" charset="0"/>
              </a:rPr>
              <a:t>- What colour is it</a:t>
            </a:r>
            <a:r>
              <a:rPr lang="en-GB" dirty="0" smtClean="0">
                <a:latin typeface="SassoonPrimaryInfant" pitchFamily="2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ADE2B6-85BD-4119-ABB3-2233215B1CDA}"/>
              </a:ext>
            </a:extLst>
          </p:cNvPr>
          <p:cNvSpPr txBox="1"/>
          <p:nvPr/>
        </p:nvSpPr>
        <p:spPr>
          <a:xfrm>
            <a:off x="5810723" y="1919700"/>
            <a:ext cx="2192772" cy="3139321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Grammar Bank</a:t>
            </a:r>
          </a:p>
          <a:p>
            <a:r>
              <a:rPr lang="en-GB" dirty="0">
                <a:latin typeface="SassoonPrimaryInfant" pitchFamily="2" charset="0"/>
              </a:rPr>
              <a:t>Colours are words that describe objects.</a:t>
            </a:r>
          </a:p>
          <a:p>
            <a:r>
              <a:rPr lang="en-GB" dirty="0">
                <a:latin typeface="SassoonPrimaryInfant" pitchFamily="2" charset="0"/>
              </a:rPr>
              <a:t>We call them “adjectives”. Watch out in Spanish every time we meet the colours as the spelling might change to match the object the colour describes</a:t>
            </a:r>
            <a:r>
              <a:rPr lang="en-GB" dirty="0" smtClean="0">
                <a:latin typeface="SassoonPrimaryInfant" pitchFamily="2" charset="0"/>
              </a:rPr>
              <a:t>.</a:t>
            </a:r>
          </a:p>
        </p:txBody>
      </p:sp>
      <p:sp>
        <p:nvSpPr>
          <p:cNvPr id="12" name="AutoShape 4" descr="Free Blue Splat Cliparts, Download Free Blue Splat Cliparts png images,  Free ClipArts on Clipart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2" name="Picture 10" descr="Splash,brown,blue,dark blue,spill - free image from needpix.c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5" t="7299" r="20295" b="17302"/>
          <a:stretch/>
        </p:blipFill>
        <p:spPr bwMode="auto">
          <a:xfrm>
            <a:off x="200861" y="1929097"/>
            <a:ext cx="1830254" cy="172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Paint Splat Black Clipart - ClipArt Best - ClipArt Be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76" y="2024206"/>
            <a:ext cx="1705650" cy="165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Red Splat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14" y="1985141"/>
            <a:ext cx="1880315" cy="169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splash black and white - Clip Art Librar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945" y="3548415"/>
            <a:ext cx="1944750" cy="164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white ink drop png - Clip Art Library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554" y="3434368"/>
            <a:ext cx="2287026" cy="19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green color clipart - Clip Art Library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2" y="3415113"/>
            <a:ext cx="1851801" cy="181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paint splash clipart purple - Clip Art Librar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14" y="4948733"/>
            <a:ext cx="1865779" cy="182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splash vector - Clip Art Librar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32" y="4948733"/>
            <a:ext cx="1969380" cy="186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4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457</Words>
  <Application>Microsoft Office PowerPoint</Application>
  <PresentationFormat>Widescreen</PresentationFormat>
  <Paragraphs>116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PowerPoint Presentation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Miss J Groves</cp:lastModifiedBy>
  <cp:revision>215</cp:revision>
  <dcterms:created xsi:type="dcterms:W3CDTF">2022-07-09T10:08:24Z</dcterms:created>
  <dcterms:modified xsi:type="dcterms:W3CDTF">2022-10-05T17:13:01Z</dcterms:modified>
</cp:coreProperties>
</file>