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5" autoAdjust="0"/>
    <p:restoredTop sz="94291" autoAdjust="0"/>
  </p:normalViewPr>
  <p:slideViewPr>
    <p:cSldViewPr snapToGrid="0">
      <p:cViewPr>
        <p:scale>
          <a:sx n="100" d="100"/>
          <a:sy n="100" d="100"/>
        </p:scale>
        <p:origin x="1224" y="2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35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17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34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28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22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6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78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813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43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23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10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7254D-6805-4C66-AC71-F9DAE5B8E928}" type="datetimeFigureOut">
              <a:rPr lang="en-GB" smtClean="0"/>
              <a:t>30/10/2022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6270E-A6D8-4C86-ABE7-1BAC5366BE2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97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4;p1"/>
          <p:cNvSpPr/>
          <p:nvPr/>
        </p:nvSpPr>
        <p:spPr>
          <a:xfrm>
            <a:off x="-10877" y="0"/>
            <a:ext cx="10307783" cy="9536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86;p1"/>
          <p:cNvSpPr txBox="1"/>
          <p:nvPr/>
        </p:nvSpPr>
        <p:spPr>
          <a:xfrm>
            <a:off x="10490618" y="80495"/>
            <a:ext cx="1526100" cy="646290"/>
          </a:xfrm>
          <a:prstGeom prst="rect">
            <a:avLst/>
          </a:prstGeom>
          <a:noFill/>
          <a:ln w="9525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2</a:t>
            </a:r>
            <a:endParaRPr lang="en-GB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Block 2</a:t>
            </a:r>
            <a:endParaRPr dirty="0"/>
          </a:p>
        </p:txBody>
      </p:sp>
      <p:pic>
        <p:nvPicPr>
          <p:cNvPr id="6" name="Google Shape;87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0296906" y="885688"/>
            <a:ext cx="215973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Key </a:t>
            </a:r>
          </a:p>
          <a:p>
            <a:pPr algn="ctr"/>
            <a:r>
              <a:rPr lang="en-GB" b="1" u="sng" dirty="0">
                <a:latin typeface="SassoonPrimaryInfant" pitchFamily="2" charset="0"/>
              </a:rPr>
              <a:t>Vocabulary: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add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subtract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number bonds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tens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ones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to 10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to 100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equal to </a:t>
            </a:r>
          </a:p>
          <a:p>
            <a:pPr algn="ctr"/>
            <a:endParaRPr lang="en-GB" sz="1400" dirty="0">
              <a:latin typeface="SassoonPrimaryInfant" pitchFamily="2" charset="0"/>
            </a:endParaRPr>
          </a:p>
          <a:p>
            <a:pPr algn="ctr"/>
            <a:endParaRPr lang="en-GB" sz="1600" dirty="0">
              <a:latin typeface="SassoonPrimaryInfant" pitchFamily="2" charset="0"/>
            </a:endParaRPr>
          </a:p>
          <a:p>
            <a:endParaRPr lang="en-GB" sz="400" dirty="0">
              <a:latin typeface="SassoonPrimaryInfa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1012812"/>
            <a:ext cx="294639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Small Steps: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Bonds to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Fact families – addition and subtraction bonds within 20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Related facts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Bonds to 100 (tens)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and subtract 1s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by making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three 1-digit numbers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to the next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across a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Subtract across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Subtract from a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Subtract a 1-digit number from a 2-digit number (across 10)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10 more, 10 less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and subtract 10s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two 2-digit numbers (not across a 10)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two 2-digit numbers (across a 10)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>
              <a:latin typeface="SassoonPrimaryInfant" pitchFamily="2" charset="0"/>
            </a:endParaRPr>
          </a:p>
          <a:p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5291" y="232119"/>
            <a:ext cx="5954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SassoonPrimaryInfant" pitchFamily="2" charset="0"/>
              </a:rPr>
              <a:t>Maths – Addition and Subtraction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01735" y="1056852"/>
            <a:ext cx="47479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Key Questions: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_________ have you got?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more do you need to make 10?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is the bond to 10 for _________?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number are you starting with?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do you need to add to make 10?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If 4 + 5 = 9, what is the missing number in 14 + ___ = 19? How do you know?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If 2 ones plus 3 ones is equal to 5 ones, what is 2 tens plus 3 tens?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is the same about the number sentences? What is different?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tens are there?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more do you need to make 100?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If 4 + 6 = 10, what is the missing number in 40 + ___ = 100?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01735" y="4425118"/>
            <a:ext cx="570104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Stem Sentences: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If I have _________ counters, I need to add _________ more counters to make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____ ones + ____ ones = ____ ones, </a:t>
            </a:r>
          </a:p>
          <a:p>
            <a:pPr lvl="1"/>
            <a:r>
              <a:rPr lang="en-GB" sz="1400" dirty="0">
                <a:latin typeface="SassoonPrimaryInfant" pitchFamily="2" charset="0"/>
              </a:rPr>
              <a:t>so ____ tens + ____ tens = ____ tens. </a:t>
            </a:r>
          </a:p>
          <a:p>
            <a:pPr lvl="1"/>
            <a:r>
              <a:rPr lang="en-GB" sz="1400" dirty="0">
                <a:latin typeface="SassoonPrimaryInfant" pitchFamily="2" charset="0"/>
              </a:rPr>
              <a:t>This means that ____ + ____ = 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If ____ ones + ____ ones = ten, </a:t>
            </a:r>
          </a:p>
          <a:p>
            <a:pPr lvl="1"/>
            <a:r>
              <a:rPr lang="en-GB" sz="1400" dirty="0">
                <a:latin typeface="SassoonPrimaryInfant" pitchFamily="2" charset="0"/>
              </a:rPr>
              <a:t>then ____ tens + ____ tens = 100</a:t>
            </a:r>
          </a:p>
          <a:p>
            <a:pPr lvl="1"/>
            <a:endParaRPr lang="en-GB" sz="1400" dirty="0">
              <a:latin typeface="SassoonPrimaryInfant" pitchFamily="2" charset="0"/>
            </a:endParaRPr>
          </a:p>
        </p:txBody>
      </p:sp>
      <p:pic>
        <p:nvPicPr>
          <p:cNvPr id="12" name="Picture 11" descr="Diagram&#10;&#10;Description automatically generated">
            <a:extLst>
              <a:ext uri="{FF2B5EF4-FFF2-40B4-BE49-F238E27FC236}">
                <a16:creationId xmlns:a16="http://schemas.microsoft.com/office/drawing/2014/main" id="{52A38329-795B-4B02-2F20-1325E5D723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672" y="5455359"/>
            <a:ext cx="2311210" cy="1333087"/>
          </a:xfrm>
          <a:prstGeom prst="rect">
            <a:avLst/>
          </a:prstGeom>
        </p:spPr>
      </p:pic>
      <p:pic>
        <p:nvPicPr>
          <p:cNvPr id="16" name="Picture 15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39C1B242-D600-689E-9560-F410EF7E48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368" y="2782511"/>
            <a:ext cx="2498436" cy="1333088"/>
          </a:xfrm>
          <a:prstGeom prst="rect">
            <a:avLst/>
          </a:prstGeom>
        </p:spPr>
      </p:pic>
      <p:pic>
        <p:nvPicPr>
          <p:cNvPr id="19" name="Picture 18" descr="Diagram&#10;&#10;Description automatically generated">
            <a:extLst>
              <a:ext uri="{FF2B5EF4-FFF2-40B4-BE49-F238E27FC236}">
                <a16:creationId xmlns:a16="http://schemas.microsoft.com/office/drawing/2014/main" id="{B0FE7D7C-B968-ABEC-BC7E-CB44420B0A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033290"/>
            <a:ext cx="1871035" cy="1777483"/>
          </a:xfrm>
          <a:prstGeom prst="rect">
            <a:avLst/>
          </a:prstGeom>
        </p:spPr>
      </p:pic>
      <p:pic>
        <p:nvPicPr>
          <p:cNvPr id="14" name="Picture 13" descr="Diagram&#10;&#10;Description automatically generated">
            <a:extLst>
              <a:ext uri="{FF2B5EF4-FFF2-40B4-BE49-F238E27FC236}">
                <a16:creationId xmlns:a16="http://schemas.microsoft.com/office/drawing/2014/main" id="{C8EDD335-5114-7D58-E65D-8CE17F5211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4217847"/>
            <a:ext cx="2082621" cy="211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028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4;p1"/>
          <p:cNvSpPr/>
          <p:nvPr/>
        </p:nvSpPr>
        <p:spPr>
          <a:xfrm>
            <a:off x="-10877" y="0"/>
            <a:ext cx="10307783" cy="9536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86;p1"/>
          <p:cNvSpPr txBox="1"/>
          <p:nvPr/>
        </p:nvSpPr>
        <p:spPr>
          <a:xfrm>
            <a:off x="10490618" y="80495"/>
            <a:ext cx="1526100" cy="646290"/>
          </a:xfrm>
          <a:prstGeom prst="rect">
            <a:avLst/>
          </a:prstGeom>
          <a:noFill/>
          <a:ln w="9525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2</a:t>
            </a:r>
            <a:endParaRPr lang="en-GB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Block 2</a:t>
            </a:r>
            <a:endParaRPr dirty="0"/>
          </a:p>
        </p:txBody>
      </p:sp>
      <p:pic>
        <p:nvPicPr>
          <p:cNvPr id="6" name="Google Shape;87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0296906" y="885688"/>
            <a:ext cx="21597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Key </a:t>
            </a:r>
          </a:p>
          <a:p>
            <a:pPr algn="ctr"/>
            <a:r>
              <a:rPr lang="en-GB" b="1" u="sng" dirty="0">
                <a:latin typeface="SassoonPrimaryInfant" pitchFamily="2" charset="0"/>
              </a:rPr>
              <a:t>Vocabulary: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add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subtract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number bonds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tens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ones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partition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to 10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to 100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equal to </a:t>
            </a:r>
          </a:p>
          <a:p>
            <a:pPr algn="ctr"/>
            <a:endParaRPr lang="en-GB" sz="1400" dirty="0">
              <a:latin typeface="SassoonPrimaryInfant" pitchFamily="2" charset="0"/>
            </a:endParaRPr>
          </a:p>
          <a:p>
            <a:pPr algn="ctr"/>
            <a:endParaRPr lang="en-GB" sz="1600" dirty="0">
              <a:latin typeface="SassoonPrimaryInfant" pitchFamily="2" charset="0"/>
            </a:endParaRPr>
          </a:p>
          <a:p>
            <a:endParaRPr lang="en-GB" sz="400" dirty="0">
              <a:latin typeface="SassoonPrimaryInfa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1012812"/>
            <a:ext cx="294639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Small Steps: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Bonds to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Fact families – addition and subtraction bonds within 20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Related facts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Bonds to 100 (tens)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Add and subtract 1s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Add by making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Add three 1-digit numbers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to the next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across a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Subtract across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Subtract from a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Subtract a 1-digit number from a 2-digit number (across 10)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10 more, 10 less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and subtract 10s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two 2-digit numbers (not across a 10)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two 2-digit numbers (across a 10)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>
              <a:latin typeface="SassoonPrimaryInfant" pitchFamily="2" charset="0"/>
            </a:endParaRPr>
          </a:p>
          <a:p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5291" y="232119"/>
            <a:ext cx="5954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SassoonPrimaryInfant" pitchFamily="2" charset="0"/>
              </a:rPr>
              <a:t>Maths – Addition and Subtraction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01735" y="1056852"/>
            <a:ext cx="47479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Key Questions: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ones are there in _________?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ones do you need to add/subtract?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is ____ ones + ____ ones?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is ____ + ____?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happens to the tens? What happens to the ones?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is the bond to 10 for ____?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can you partition _______ into?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more do you need to add to 10?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Why does partitioning ____ into ____ and ____ help with this question?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Does it matter what order you add the numbers in?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Can you see any numbers in the calculation?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is the most efficient way to complete the calculation?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01735" y="4425118"/>
            <a:ext cx="570104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Stem Sentences: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_______ can be partitioned into ______ and 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____ ones + ____ ones = ____ ones, </a:t>
            </a:r>
          </a:p>
          <a:p>
            <a:pPr lvl="1"/>
            <a:r>
              <a:rPr lang="en-GB" sz="1400" dirty="0">
                <a:latin typeface="SassoonPrimaryInfant" pitchFamily="2" charset="0"/>
              </a:rPr>
              <a:t>so ____ tens + ____ tens = ____ tens. </a:t>
            </a:r>
          </a:p>
          <a:p>
            <a:pPr lvl="1"/>
            <a:r>
              <a:rPr lang="en-GB" sz="1400" dirty="0">
                <a:latin typeface="SassoonPrimaryInfant" pitchFamily="2" charset="0"/>
              </a:rPr>
              <a:t>This means that ____ + ____ = 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If ____ ones + ____ ones = ten, </a:t>
            </a:r>
          </a:p>
          <a:p>
            <a:pPr lvl="1"/>
            <a:r>
              <a:rPr lang="en-GB" sz="1400" dirty="0">
                <a:latin typeface="SassoonPrimaryInfant" pitchFamily="2" charset="0"/>
              </a:rPr>
              <a:t>then ____ tens + ____ tens = 100</a:t>
            </a:r>
          </a:p>
          <a:p>
            <a:pPr lvl="1"/>
            <a:endParaRPr lang="en-GB" sz="1400" dirty="0">
              <a:latin typeface="SassoonPrimaryInfant" pitchFamily="2" charset="0"/>
            </a:endParaRP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5600BB0F-BAC4-640F-E21F-51EBE69F8F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064" y="4416426"/>
            <a:ext cx="2186936" cy="2368550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7B924C54-2979-75CD-09CE-F28C080508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97" y="5600701"/>
            <a:ext cx="2469914" cy="882820"/>
          </a:xfrm>
          <a:prstGeom prst="rect">
            <a:avLst/>
          </a:prstGeom>
        </p:spPr>
      </p:pic>
      <p:pic>
        <p:nvPicPr>
          <p:cNvPr id="13" name="Picture 12" descr="Chart, box and whisker chart&#10;&#10;Description automatically generated">
            <a:extLst>
              <a:ext uri="{FF2B5EF4-FFF2-40B4-BE49-F238E27FC236}">
                <a16:creationId xmlns:a16="http://schemas.microsoft.com/office/drawing/2014/main" id="{5E9E2BF0-F043-2C81-5214-1BFCD3A808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00" y="3461926"/>
            <a:ext cx="3162300" cy="954500"/>
          </a:xfrm>
          <a:prstGeom prst="rect">
            <a:avLst/>
          </a:prstGeom>
        </p:spPr>
      </p:pic>
      <p:pic>
        <p:nvPicPr>
          <p:cNvPr id="17" name="Picture 16" descr="Diagram, schematic&#10;&#10;Description automatically generated">
            <a:extLst>
              <a:ext uri="{FF2B5EF4-FFF2-40B4-BE49-F238E27FC236}">
                <a16:creationId xmlns:a16="http://schemas.microsoft.com/office/drawing/2014/main" id="{A534E9BB-D78F-277D-0DA2-9578381D53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811" y="1009095"/>
            <a:ext cx="2629857" cy="230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370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4;p1"/>
          <p:cNvSpPr/>
          <p:nvPr/>
        </p:nvSpPr>
        <p:spPr>
          <a:xfrm>
            <a:off x="-10877" y="0"/>
            <a:ext cx="10307783" cy="9536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86;p1"/>
          <p:cNvSpPr txBox="1"/>
          <p:nvPr/>
        </p:nvSpPr>
        <p:spPr>
          <a:xfrm>
            <a:off x="10490618" y="80495"/>
            <a:ext cx="1526100" cy="646290"/>
          </a:xfrm>
          <a:prstGeom prst="rect">
            <a:avLst/>
          </a:prstGeom>
          <a:noFill/>
          <a:ln w="9525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2</a:t>
            </a:r>
            <a:endParaRPr lang="en-GB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Block 2</a:t>
            </a:r>
            <a:endParaRPr dirty="0"/>
          </a:p>
        </p:txBody>
      </p:sp>
      <p:pic>
        <p:nvPicPr>
          <p:cNvPr id="6" name="Google Shape;87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0296906" y="885688"/>
            <a:ext cx="215973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Key </a:t>
            </a:r>
          </a:p>
          <a:p>
            <a:pPr algn="ctr"/>
            <a:r>
              <a:rPr lang="en-GB" b="1" u="sng" dirty="0">
                <a:latin typeface="SassoonPrimaryInfant" pitchFamily="2" charset="0"/>
              </a:rPr>
              <a:t>Vocabulary: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add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subtract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number bonds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tens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ones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to 10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to 100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equal to 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multiple of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partition</a:t>
            </a:r>
          </a:p>
          <a:p>
            <a:pPr algn="ctr"/>
            <a:endParaRPr lang="en-GB" sz="1400" dirty="0">
              <a:latin typeface="SassoonPrimaryInfant" pitchFamily="2" charset="0"/>
            </a:endParaRPr>
          </a:p>
          <a:p>
            <a:pPr algn="ctr"/>
            <a:endParaRPr lang="en-GB" sz="1600" dirty="0">
              <a:latin typeface="SassoonPrimaryInfant" pitchFamily="2" charset="0"/>
            </a:endParaRPr>
          </a:p>
          <a:p>
            <a:endParaRPr lang="en-GB" sz="400" dirty="0">
              <a:latin typeface="SassoonPrimaryInfa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1012812"/>
            <a:ext cx="294639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Small Steps: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Bonds to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Fact families – addition and subtraction bonds within 20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Related facts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Bonds to 100 (tens)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and subtract 1s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by making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three 1-digit numbers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Add to the next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Add across a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Subtract across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Subtract from a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Subtract a 1-digit number from a 2-digit number (across 10)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10 more, 10 less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and subtract 10s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two 2-digit numbers (not across a 10)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two 2-digit numbers (across a 10)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>
              <a:latin typeface="SassoonPrimaryInfant" pitchFamily="2" charset="0"/>
            </a:endParaRPr>
          </a:p>
          <a:p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5291" y="232119"/>
            <a:ext cx="5954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SassoonPrimaryInfant" pitchFamily="2" charset="0"/>
              </a:rPr>
              <a:t>Maths – Addition and Subtraction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01735" y="1056852"/>
            <a:ext cx="47479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Key Questions: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numbers do you need to add together?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tens are there in _______?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is the multiple of 10 after _______?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ones are there in _______?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is the bond to 10 for _______?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can you partition _______ into?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do you need to takeaway?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do you need to subtract to get to 10?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more do you need to subtract?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If you know that 4 + 6 = 10, what is 50 - 6?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do you notice about the tens? What do you notice about the ones?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01735" y="4425118"/>
            <a:ext cx="57010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Stem Sentences: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I need to add ____ to get to the next 10</a:t>
            </a:r>
          </a:p>
          <a:p>
            <a:pPr lvl="1"/>
            <a:r>
              <a:rPr lang="en-GB" sz="1400" dirty="0">
                <a:latin typeface="SassoonPrimaryInfant" pitchFamily="2" charset="0"/>
              </a:rPr>
              <a:t>____ + ____ = ____</a:t>
            </a:r>
          </a:p>
          <a:p>
            <a:pPr lvl="1"/>
            <a:r>
              <a:rPr lang="en-GB" sz="1400" dirty="0">
                <a:latin typeface="SassoonPrimaryInfant" pitchFamily="2" charset="0"/>
              </a:rPr>
              <a:t>I need to add ____ more. </a:t>
            </a:r>
          </a:p>
          <a:p>
            <a:pPr lvl="1"/>
            <a:r>
              <a:rPr lang="en-GB" sz="1400" dirty="0">
                <a:latin typeface="SassoonPrimaryInfant" pitchFamily="2" charset="0"/>
              </a:rPr>
              <a:t>So, ____ + ____ = 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I need to subtract ____ to get to 10</a:t>
            </a:r>
          </a:p>
          <a:p>
            <a:pPr lvl="1"/>
            <a:r>
              <a:rPr lang="en-GB" sz="1400" dirty="0">
                <a:latin typeface="SassoonPrimaryInfant" pitchFamily="2" charset="0"/>
              </a:rPr>
              <a:t>I can partition ____ into ____ and ____</a:t>
            </a:r>
          </a:p>
          <a:p>
            <a:pPr lvl="1"/>
            <a:r>
              <a:rPr lang="en-GB" sz="1400" dirty="0">
                <a:latin typeface="SassoonPrimaryInfant" pitchFamily="2" charset="0"/>
              </a:rPr>
              <a:t>____ + ____ = ____</a:t>
            </a:r>
          </a:p>
          <a:p>
            <a:pPr lvl="1"/>
            <a:r>
              <a:rPr lang="en-GB" sz="1400" dirty="0">
                <a:latin typeface="SassoonPrimaryInfant" pitchFamily="2" charset="0"/>
              </a:rPr>
              <a:t>I need to subtract ____ more. </a:t>
            </a:r>
          </a:p>
          <a:p>
            <a:pPr lvl="1"/>
            <a:r>
              <a:rPr lang="en-GB" sz="1400" dirty="0">
                <a:latin typeface="SassoonPrimaryInfant" pitchFamily="2" charset="0"/>
              </a:rPr>
              <a:t>____ less than ____ is ____</a:t>
            </a:r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74C8ABB7-1EA2-62BA-8D66-EC3D4163E1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885" y="4591008"/>
            <a:ext cx="3126850" cy="1958673"/>
          </a:xfrm>
          <a:prstGeom prst="rect">
            <a:avLst/>
          </a:prstGeom>
        </p:spPr>
      </p:pic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8A9865B1-0246-C884-7BFD-A42387B19D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00" y="3369509"/>
            <a:ext cx="2705100" cy="988809"/>
          </a:xfrm>
          <a:prstGeom prst="rect">
            <a:avLst/>
          </a:prstGeom>
        </p:spPr>
      </p:pic>
      <p:pic>
        <p:nvPicPr>
          <p:cNvPr id="17" name="Picture 16" descr="Chart, scatter chart&#10;&#10;Description automatically generated">
            <a:extLst>
              <a:ext uri="{FF2B5EF4-FFF2-40B4-BE49-F238E27FC236}">
                <a16:creationId xmlns:a16="http://schemas.microsoft.com/office/drawing/2014/main" id="{0A4FAD1A-690F-2C0C-CF3A-28E635303E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336" y="2388594"/>
            <a:ext cx="2946399" cy="738825"/>
          </a:xfrm>
          <a:prstGeom prst="rect">
            <a:avLst/>
          </a:prstGeom>
        </p:spPr>
      </p:pic>
      <p:pic>
        <p:nvPicPr>
          <p:cNvPr id="20" name="Picture 19" descr="Text&#10;&#10;Description automatically generated">
            <a:extLst>
              <a:ext uri="{FF2B5EF4-FFF2-40B4-BE49-F238E27FC236}">
                <a16:creationId xmlns:a16="http://schemas.microsoft.com/office/drawing/2014/main" id="{CF272F7B-4FBF-ECCE-060E-BCBC1077EE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014" y="1100219"/>
            <a:ext cx="3122224" cy="1015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410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4;p1"/>
          <p:cNvSpPr/>
          <p:nvPr/>
        </p:nvSpPr>
        <p:spPr>
          <a:xfrm>
            <a:off x="-10877" y="0"/>
            <a:ext cx="10307783" cy="9536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86;p1"/>
          <p:cNvSpPr txBox="1"/>
          <p:nvPr/>
        </p:nvSpPr>
        <p:spPr>
          <a:xfrm>
            <a:off x="10490618" y="80495"/>
            <a:ext cx="1526100" cy="646290"/>
          </a:xfrm>
          <a:prstGeom prst="rect">
            <a:avLst/>
          </a:prstGeom>
          <a:noFill/>
          <a:ln w="9525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2</a:t>
            </a:r>
            <a:endParaRPr lang="en-GB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Block 2</a:t>
            </a:r>
            <a:endParaRPr dirty="0"/>
          </a:p>
        </p:txBody>
      </p:sp>
      <p:pic>
        <p:nvPicPr>
          <p:cNvPr id="6" name="Google Shape;87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0296906" y="885688"/>
            <a:ext cx="215973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Key </a:t>
            </a:r>
          </a:p>
          <a:p>
            <a:pPr algn="ctr"/>
            <a:r>
              <a:rPr lang="en-GB" b="1" u="sng" dirty="0">
                <a:latin typeface="SassoonPrimaryInfant" pitchFamily="2" charset="0"/>
              </a:rPr>
              <a:t>Vocabulary: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add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subtract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number bonds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tens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ones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to 10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equal to 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partition 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multiple of 10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count on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count back</a:t>
            </a:r>
          </a:p>
          <a:p>
            <a:pPr algn="ctr"/>
            <a:endParaRPr lang="en-GB" sz="1400" dirty="0">
              <a:latin typeface="SassoonPrimaryInfant" pitchFamily="2" charset="0"/>
            </a:endParaRPr>
          </a:p>
          <a:p>
            <a:pPr algn="ctr"/>
            <a:endParaRPr lang="en-GB" sz="1400" dirty="0">
              <a:latin typeface="SassoonPrimaryInfant" pitchFamily="2" charset="0"/>
            </a:endParaRPr>
          </a:p>
          <a:p>
            <a:pPr algn="ctr"/>
            <a:endParaRPr lang="en-GB" sz="1600" dirty="0">
              <a:latin typeface="SassoonPrimaryInfant" pitchFamily="2" charset="0"/>
            </a:endParaRPr>
          </a:p>
          <a:p>
            <a:endParaRPr lang="en-GB" sz="400" dirty="0">
              <a:latin typeface="SassoonPrimaryInfa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1012812"/>
            <a:ext cx="294639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Small Steps: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Bonds to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Fact families – addition and subtraction bonds within 20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Related facts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Bonds to 100 (tens)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and subtract 1s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by making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three 1-digit numbers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to the next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across a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Subtract across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Subtract from a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Subtract a 1-digit number from a 2-digit number (across 10)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10 more, 10 less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Add and subtract 10s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two 2-digit numbers (not across a 10)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two 2-digit numbers (across a 10)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>
              <a:latin typeface="SassoonPrimaryInfant" pitchFamily="2" charset="0"/>
            </a:endParaRPr>
          </a:p>
          <a:p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5291" y="232119"/>
            <a:ext cx="5954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SassoonPrimaryInfant" pitchFamily="2" charset="0"/>
              </a:rPr>
              <a:t>Maths – Addition and Subtraction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01735" y="1056852"/>
            <a:ext cx="47479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Key Questions: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do you start with?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do you need to take away?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can you partition ____ into?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do you need to subtract to get to the previous 10? How many more do you need to subtract?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When you count on/count back 10, what do you get?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Count on/count back another 10, what do you get?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do you notice about the number of tens?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do you notice about the number of ones?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do you notice about the position of the numbers on the hundred square?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01735" y="3778788"/>
            <a:ext cx="570104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Stem Sentences: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The previous multiple of 10 is 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____ = ____ + ____, so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____ - ____ = 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I need to subtract ____ and then subtract another 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____ has ____ tens and ____ 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10 more than ____ is 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10 less than ____ is 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____ has ____ tens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To add/subtract ____, I need to add/subtract 10 ____ times.</a:t>
            </a:r>
          </a:p>
          <a:p>
            <a:pPr lvl="1"/>
            <a:endParaRPr lang="en-GB" sz="1400" dirty="0">
              <a:latin typeface="SassoonPrimaryInfant" pitchFamily="2" charset="0"/>
            </a:endParaRPr>
          </a:p>
        </p:txBody>
      </p:sp>
      <p:pic>
        <p:nvPicPr>
          <p:cNvPr id="3" name="Picture 2" descr="Table&#10;&#10;Description automatically generated">
            <a:extLst>
              <a:ext uri="{FF2B5EF4-FFF2-40B4-BE49-F238E27FC236}">
                <a16:creationId xmlns:a16="http://schemas.microsoft.com/office/drawing/2014/main" id="{BD7BCB1A-6899-8734-2235-B11800D43A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260" y="4798417"/>
            <a:ext cx="2749006" cy="1827464"/>
          </a:xfrm>
          <a:prstGeom prst="rect">
            <a:avLst/>
          </a:prstGeom>
        </p:spPr>
      </p:pic>
      <p:pic>
        <p:nvPicPr>
          <p:cNvPr id="8" name="Picture 7" descr="Table, calendar&#10;&#10;Description automatically generated">
            <a:extLst>
              <a:ext uri="{FF2B5EF4-FFF2-40B4-BE49-F238E27FC236}">
                <a16:creationId xmlns:a16="http://schemas.microsoft.com/office/drawing/2014/main" id="{7C748BF3-DB30-F8C4-7AD4-4C13A93301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00" y="2734947"/>
            <a:ext cx="3169444" cy="1676400"/>
          </a:xfrm>
          <a:prstGeom prst="rect">
            <a:avLst/>
          </a:prstGeom>
        </p:spPr>
      </p:pic>
      <p:pic>
        <p:nvPicPr>
          <p:cNvPr id="12" name="Picture 11" descr="Table&#10;&#10;Description automatically generated with low confidence">
            <a:extLst>
              <a:ext uri="{FF2B5EF4-FFF2-40B4-BE49-F238E27FC236}">
                <a16:creationId xmlns:a16="http://schemas.microsoft.com/office/drawing/2014/main" id="{6F3E8246-2A3F-388F-8007-60804FD14D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860" y="1245848"/>
            <a:ext cx="2955714" cy="119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60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84;p1"/>
          <p:cNvSpPr/>
          <p:nvPr/>
        </p:nvSpPr>
        <p:spPr>
          <a:xfrm>
            <a:off x="-10877" y="0"/>
            <a:ext cx="10307783" cy="953691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86;p1"/>
          <p:cNvSpPr txBox="1"/>
          <p:nvPr/>
        </p:nvSpPr>
        <p:spPr>
          <a:xfrm>
            <a:off x="10490618" y="80495"/>
            <a:ext cx="1526100" cy="646290"/>
          </a:xfrm>
          <a:prstGeom prst="rect">
            <a:avLst/>
          </a:prstGeom>
          <a:noFill/>
          <a:ln w="9525" cap="flat" cmpd="sng">
            <a:solidFill>
              <a:srgbClr val="42719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2</a:t>
            </a:r>
            <a:endParaRPr lang="en-GB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dk1"/>
                </a:solidFill>
                <a:latin typeface="Arial"/>
                <a:cs typeface="Arial"/>
                <a:sym typeface="Arial"/>
              </a:rPr>
              <a:t>Block 2</a:t>
            </a:r>
            <a:endParaRPr dirty="0"/>
          </a:p>
        </p:txBody>
      </p:sp>
      <p:pic>
        <p:nvPicPr>
          <p:cNvPr id="6" name="Google Shape;87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0296906" y="885688"/>
            <a:ext cx="21597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Key </a:t>
            </a:r>
          </a:p>
          <a:p>
            <a:pPr algn="ctr"/>
            <a:r>
              <a:rPr lang="en-GB" b="1" u="sng" dirty="0">
                <a:latin typeface="SassoonPrimaryInfant" pitchFamily="2" charset="0"/>
              </a:rPr>
              <a:t>Vocabulary: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add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subtract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number bonds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tens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ones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to 10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equal to 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partition</a:t>
            </a:r>
          </a:p>
          <a:p>
            <a:pPr algn="ctr"/>
            <a:r>
              <a:rPr lang="en-GB" sz="1400" dirty="0">
                <a:latin typeface="SassoonPrimaryInfant" pitchFamily="2" charset="0"/>
              </a:rPr>
              <a:t>exchange</a:t>
            </a:r>
          </a:p>
          <a:p>
            <a:pPr algn="ctr"/>
            <a:endParaRPr lang="en-GB" sz="1400" dirty="0">
              <a:latin typeface="SassoonPrimaryInfant" pitchFamily="2" charset="0"/>
            </a:endParaRPr>
          </a:p>
          <a:p>
            <a:pPr algn="ctr"/>
            <a:endParaRPr lang="en-GB" sz="1600" dirty="0">
              <a:latin typeface="SassoonPrimaryInfant" pitchFamily="2" charset="0"/>
            </a:endParaRPr>
          </a:p>
          <a:p>
            <a:endParaRPr lang="en-GB" sz="400" dirty="0">
              <a:latin typeface="SassoonPrimaryInfant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1012812"/>
            <a:ext cx="2946399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Small Steps: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Bonds to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Fact families – addition and subtraction bonds within 20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Related facts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Bonds to 100 (tens)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and subtract 1s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by making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three 1-digit numbers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to the next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across a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Subtract across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Subtract from a 10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Subtract a 1-digit number from a 2-digit number (across 10)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10 more, 10 less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latin typeface="SassoonPrimaryInfant" pitchFamily="2" charset="0"/>
              </a:rPr>
              <a:t>Add and subtract 10s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Add two 2-digit numbers (not across a 10)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400" dirty="0">
                <a:solidFill>
                  <a:srgbClr val="FF0000"/>
                </a:solidFill>
                <a:latin typeface="SassoonPrimaryInfant" pitchFamily="2" charset="0"/>
              </a:rPr>
              <a:t>Add two 2-digit numbers (across a 10)</a:t>
            </a:r>
          </a:p>
          <a:p>
            <a:pPr marL="342900" indent="-342900">
              <a:buFont typeface="+mj-lt"/>
              <a:buAutoNum type="arabicPeriod"/>
            </a:pPr>
            <a:endParaRPr lang="en-GB" sz="1400" dirty="0">
              <a:latin typeface="SassoonPrimaryInfant" pitchFamily="2" charset="0"/>
            </a:endParaRPr>
          </a:p>
          <a:p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5291" y="232119"/>
            <a:ext cx="5954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>
                <a:latin typeface="SassoonPrimaryInfant" pitchFamily="2" charset="0"/>
              </a:rPr>
              <a:t>Maths – Addition and Subtraction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201735" y="1056852"/>
            <a:ext cx="474791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Key Questions: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What numbers are you adding together?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ones are there in each number?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ones are there altogether?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tens are there in each number?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How many tens are there altogether?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Can you make an exchange?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When adding, did you include the ten from your exchange?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SassoonPrimaryInfant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01735" y="3112891"/>
            <a:ext cx="570104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Infant" pitchFamily="2" charset="0"/>
              </a:rPr>
              <a:t>Stem Sentences: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____ ones + ____ ones = ____ ones</a:t>
            </a:r>
          </a:p>
          <a:p>
            <a:pPr lvl="1"/>
            <a:r>
              <a:rPr lang="en-GB" sz="1400" dirty="0">
                <a:latin typeface="SassoonPrimaryInfant" pitchFamily="2" charset="0"/>
              </a:rPr>
              <a:t>____ tens + ____ tens = ____ tens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____  has ____ tens and ____ ones.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There are ____ ones altogether. There are ____ tens altogether. ____ tens and ____ ones is ____.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SassoonPrimaryInfant" pitchFamily="2" charset="0"/>
              </a:rPr>
              <a:t>There are ____ ones, so I do/do not need to make an exchange.</a:t>
            </a:r>
          </a:p>
        </p:txBody>
      </p:sp>
      <p:pic>
        <p:nvPicPr>
          <p:cNvPr id="8" name="Picture 7" descr="A picture containing chart&#10;&#10;Description automatically generated">
            <a:extLst>
              <a:ext uri="{FF2B5EF4-FFF2-40B4-BE49-F238E27FC236}">
                <a16:creationId xmlns:a16="http://schemas.microsoft.com/office/drawing/2014/main" id="{4BE034C7-28D9-804C-9ACD-1E350947E6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1" y="5299841"/>
            <a:ext cx="3073391" cy="822062"/>
          </a:xfrm>
          <a:prstGeom prst="rect">
            <a:avLst/>
          </a:prstGeom>
        </p:spPr>
      </p:pic>
      <p:pic>
        <p:nvPicPr>
          <p:cNvPr id="12" name="Picture 11" descr="Diagram, table&#10;&#10;Description automatically generated with medium confidence">
            <a:extLst>
              <a:ext uri="{FF2B5EF4-FFF2-40B4-BE49-F238E27FC236}">
                <a16:creationId xmlns:a16="http://schemas.microsoft.com/office/drawing/2014/main" id="{EC67F1B9-EE91-C2B8-CA5D-89979B70F2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00" y="2947791"/>
            <a:ext cx="1881650" cy="2003742"/>
          </a:xfrm>
          <a:prstGeom prst="rect">
            <a:avLst/>
          </a:prstGeom>
        </p:spPr>
      </p:pic>
      <p:pic>
        <p:nvPicPr>
          <p:cNvPr id="14" name="Picture 13" descr="Diagram&#10;&#10;Description automatically generated">
            <a:extLst>
              <a:ext uri="{FF2B5EF4-FFF2-40B4-BE49-F238E27FC236}">
                <a16:creationId xmlns:a16="http://schemas.microsoft.com/office/drawing/2014/main" id="{932C2CC5-DB38-6DBF-C5A4-CC0EEFB4E9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1" y="1347095"/>
            <a:ext cx="2782284" cy="135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083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1439</Words>
  <Application>Microsoft Macintosh PowerPoint</Application>
  <PresentationFormat>Widescreen</PresentationFormat>
  <Paragraphs>258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SassoonPrimaryInfant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Tenterden Schools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J Groves</dc:creator>
  <cp:lastModifiedBy>Lily King</cp:lastModifiedBy>
  <cp:revision>191</cp:revision>
  <dcterms:created xsi:type="dcterms:W3CDTF">2022-07-09T10:08:24Z</dcterms:created>
  <dcterms:modified xsi:type="dcterms:W3CDTF">2022-10-30T17:50:12Z</dcterms:modified>
</cp:coreProperties>
</file>