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6" roundtripDataSignature="AMtx7mgZQdnIbdpa6kUUCq5wVyqWMtEHy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0"/>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1"/>
          <p:cNvSpPr/>
          <p:nvPr>
            <p:ph idx="2" type="pic"/>
          </p:nvPr>
        </p:nvSpPr>
        <p:spPr>
          <a:xfrm>
            <a:off x="5183188" y="987425"/>
            <a:ext cx="6172200" cy="4873625"/>
          </a:xfrm>
          <a:prstGeom prst="rect">
            <a:avLst/>
          </a:prstGeom>
          <a:noFill/>
          <a:ln>
            <a:noFill/>
          </a:ln>
        </p:spPr>
      </p:sp>
      <p:sp>
        <p:nvSpPr>
          <p:cNvPr id="64" name="Google Shape;64;p1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6.jpg"/><Relationship Id="rId4" Type="http://schemas.openxmlformats.org/officeDocument/2006/relationships/image" Target="../media/image1.jpg"/><Relationship Id="rId5" Type="http://schemas.openxmlformats.org/officeDocument/2006/relationships/image" Target="../media/image5.png"/><Relationship Id="rId6" Type="http://schemas.openxmlformats.org/officeDocument/2006/relationships/image" Target="../media/image4.jpg"/><Relationship Id="rId7" Type="http://schemas.openxmlformats.org/officeDocument/2006/relationships/image" Target="../media/image2.jpg"/><Relationship Id="rId8"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p:nvPr/>
        </p:nvSpPr>
        <p:spPr>
          <a:xfrm>
            <a:off x="18226" y="9521"/>
            <a:ext cx="10307783" cy="1036933"/>
          </a:xfrm>
          <a:prstGeom prst="rect">
            <a:avLst/>
          </a:prstGeom>
          <a:solidFill>
            <a:srgbClr val="33CCC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5" name="Google Shape;85;p1"/>
          <p:cNvSpPr txBox="1"/>
          <p:nvPr/>
        </p:nvSpPr>
        <p:spPr>
          <a:xfrm>
            <a:off x="-108703" y="282974"/>
            <a:ext cx="6242328" cy="553998"/>
          </a:xfrm>
          <a:prstGeom prst="rect">
            <a:avLst/>
          </a:prstGeom>
          <a:noFill/>
          <a:ln>
            <a:noFill/>
          </a:ln>
        </p:spPr>
        <p:txBody>
          <a:bodyPr anchorCtr="0" anchor="t" bIns="0" lIns="0" spcFirstLastPara="1" rIns="0" wrap="square" tIns="0">
            <a:spAutoFit/>
          </a:bodyPr>
          <a:lstStyle/>
          <a:p>
            <a:pPr indent="0" lvl="0" marL="0" marR="0" rtl="0" algn="ctr">
              <a:spcBef>
                <a:spcPts val="0"/>
              </a:spcBef>
              <a:spcAft>
                <a:spcPts val="0"/>
              </a:spcAft>
              <a:buNone/>
            </a:pPr>
            <a:r>
              <a:rPr b="0" i="0" lang="en-GB" sz="3600" u="none" cap="none" strike="noStrike">
                <a:solidFill>
                  <a:schemeClr val="dk1"/>
                </a:solidFill>
                <a:latin typeface="Arial"/>
                <a:ea typeface="Arial"/>
                <a:cs typeface="Arial"/>
                <a:sym typeface="Arial"/>
              </a:rPr>
              <a:t>Poles Apart - geography</a:t>
            </a:r>
            <a:endParaRPr b="0" i="0" sz="2000" u="none" cap="none" strike="noStrike">
              <a:solidFill>
                <a:schemeClr val="dk1"/>
              </a:solidFill>
              <a:latin typeface="Arial"/>
              <a:ea typeface="Arial"/>
              <a:cs typeface="Arial"/>
              <a:sym typeface="Arial"/>
            </a:endParaRPr>
          </a:p>
        </p:txBody>
      </p:sp>
      <p:sp>
        <p:nvSpPr>
          <p:cNvPr id="86" name="Google Shape;86;p1"/>
          <p:cNvSpPr txBox="1"/>
          <p:nvPr/>
        </p:nvSpPr>
        <p:spPr>
          <a:xfrm>
            <a:off x="18226" y="1598528"/>
            <a:ext cx="3241101" cy="3539430"/>
          </a:xfrm>
          <a:prstGeom prst="rect">
            <a:avLst/>
          </a:prstGeom>
          <a:noFill/>
          <a:ln>
            <a:noFill/>
          </a:ln>
        </p:spPr>
        <p:txBody>
          <a:bodyPr anchorCtr="0" anchor="t" bIns="45700" lIns="91425" spcFirstLastPara="1" rIns="91425" wrap="square" tIns="45700">
            <a:spAutoFit/>
          </a:bodyPr>
          <a:lstStyle/>
          <a:p>
            <a:pPr indent="-285750" lvl="0" marL="285750" marR="0" rtl="0" algn="l">
              <a:spcBef>
                <a:spcPts val="0"/>
              </a:spcBef>
              <a:spcAft>
                <a:spcPts val="0"/>
              </a:spcAft>
              <a:buClr>
                <a:schemeClr val="dk1"/>
              </a:buClr>
              <a:buSzPts val="1600"/>
              <a:buFont typeface="Arial"/>
              <a:buChar char="•"/>
            </a:pPr>
            <a:r>
              <a:rPr b="0" i="0" lang="en-GB" sz="1600" u="none" cap="none" strike="noStrike">
                <a:solidFill>
                  <a:schemeClr val="dk1"/>
                </a:solidFill>
                <a:latin typeface="Arial"/>
                <a:ea typeface="Arial"/>
                <a:cs typeface="Arial"/>
                <a:sym typeface="Arial"/>
              </a:rPr>
              <a:t>The North Pole is the Arctic (northern hemisphere) and the South Pole is the Antarctic (southern hemisphere).</a:t>
            </a:r>
            <a:endParaRPr/>
          </a:p>
          <a:p>
            <a:pPr indent="-285750" lvl="0" marL="285750" marR="0" rtl="0" algn="l">
              <a:spcBef>
                <a:spcPts val="0"/>
              </a:spcBef>
              <a:spcAft>
                <a:spcPts val="0"/>
              </a:spcAft>
              <a:buClr>
                <a:schemeClr val="dk1"/>
              </a:buClr>
              <a:buSzPts val="1600"/>
              <a:buFont typeface="Arial"/>
              <a:buChar char="•"/>
            </a:pPr>
            <a:r>
              <a:rPr b="0" i="0" lang="en-GB" sz="1600" u="none" cap="none" strike="noStrike">
                <a:solidFill>
                  <a:schemeClr val="dk1"/>
                </a:solidFill>
                <a:latin typeface="Arial"/>
                <a:ea typeface="Arial"/>
                <a:cs typeface="Arial"/>
                <a:sym typeface="Arial"/>
              </a:rPr>
              <a:t>Both poles are covered in ice caps</a:t>
            </a:r>
            <a:endParaRPr/>
          </a:p>
          <a:p>
            <a:pPr indent="-285750" lvl="0" marL="285750" marR="0" rtl="0" algn="l">
              <a:spcBef>
                <a:spcPts val="0"/>
              </a:spcBef>
              <a:spcAft>
                <a:spcPts val="0"/>
              </a:spcAft>
              <a:buClr>
                <a:schemeClr val="dk1"/>
              </a:buClr>
              <a:buSzPts val="1600"/>
              <a:buFont typeface="Arial"/>
              <a:buChar char="•"/>
            </a:pPr>
            <a:r>
              <a:rPr b="0" i="0" lang="en-GB" sz="1600" u="none" cap="none" strike="noStrike">
                <a:solidFill>
                  <a:schemeClr val="dk1"/>
                </a:solidFill>
                <a:latin typeface="Arial"/>
                <a:ea typeface="Arial"/>
                <a:cs typeface="Arial"/>
                <a:sym typeface="Arial"/>
              </a:rPr>
              <a:t>The Arctic and Antarctic circles receive less warmth fro the sun because they are further away.</a:t>
            </a:r>
            <a:endParaRPr/>
          </a:p>
          <a:p>
            <a:pPr indent="-285750" lvl="0" marL="285750" marR="0" rtl="0" algn="l">
              <a:spcBef>
                <a:spcPts val="0"/>
              </a:spcBef>
              <a:spcAft>
                <a:spcPts val="0"/>
              </a:spcAft>
              <a:buClr>
                <a:schemeClr val="dk1"/>
              </a:buClr>
              <a:buSzPts val="1600"/>
              <a:buFont typeface="Arial"/>
              <a:buChar char="•"/>
            </a:pPr>
            <a:r>
              <a:rPr b="0" i="0" lang="en-GB" sz="1600" u="none" cap="none" strike="noStrike">
                <a:solidFill>
                  <a:schemeClr val="dk1"/>
                </a:solidFill>
                <a:latin typeface="Arial"/>
                <a:ea typeface="Arial"/>
                <a:cs typeface="Arial"/>
                <a:sym typeface="Arial"/>
              </a:rPr>
              <a:t>The Antarctic is a landmass.</a:t>
            </a:r>
            <a:endParaRPr/>
          </a:p>
          <a:p>
            <a:pPr indent="-285750" lvl="0" marL="285750" marR="0" rtl="0" algn="l">
              <a:spcBef>
                <a:spcPts val="0"/>
              </a:spcBef>
              <a:spcAft>
                <a:spcPts val="0"/>
              </a:spcAft>
              <a:buClr>
                <a:schemeClr val="dk1"/>
              </a:buClr>
              <a:buSzPts val="1600"/>
              <a:buFont typeface="Arial"/>
              <a:buChar char="•"/>
            </a:pPr>
            <a:r>
              <a:rPr b="0" i="0" lang="en-GB" sz="1600" u="none" cap="none" strike="noStrike">
                <a:solidFill>
                  <a:schemeClr val="dk1"/>
                </a:solidFill>
                <a:latin typeface="Arial"/>
                <a:ea typeface="Arial"/>
                <a:cs typeface="Arial"/>
                <a:sym typeface="Arial"/>
              </a:rPr>
              <a:t>Much of the Arctic is frozen ice on the ocean.</a:t>
            </a:r>
            <a:endParaRPr/>
          </a:p>
          <a:p>
            <a:pPr indent="-285750" lvl="0" marL="285750" marR="0" rtl="0" algn="l">
              <a:spcBef>
                <a:spcPts val="0"/>
              </a:spcBef>
              <a:spcAft>
                <a:spcPts val="0"/>
              </a:spcAft>
              <a:buClr>
                <a:schemeClr val="dk1"/>
              </a:buClr>
              <a:buSzPts val="1600"/>
              <a:buFont typeface="Arial"/>
              <a:buChar char="•"/>
            </a:pPr>
            <a:r>
              <a:rPr b="0" i="0" lang="en-GB" sz="1600" u="none" cap="none" strike="noStrike">
                <a:solidFill>
                  <a:schemeClr val="dk1"/>
                </a:solidFill>
                <a:latin typeface="Arial"/>
                <a:ea typeface="Arial"/>
                <a:cs typeface="Arial"/>
                <a:sym typeface="Arial"/>
              </a:rPr>
              <a:t>In the winter there is very little daylight at the poles</a:t>
            </a:r>
            <a:endParaRPr/>
          </a:p>
          <a:p>
            <a:pPr indent="-184150" lvl="0" marL="285750" marR="0" rtl="0" algn="l">
              <a:spcBef>
                <a:spcPts val="0"/>
              </a:spcBef>
              <a:spcAft>
                <a:spcPts val="0"/>
              </a:spcAft>
              <a:buClr>
                <a:schemeClr val="dk1"/>
              </a:buClr>
              <a:buSzPts val="1600"/>
              <a:buFont typeface="Arial"/>
              <a:buNone/>
            </a:pPr>
            <a:r>
              <a:t/>
            </a:r>
            <a:endParaRPr b="0" i="0" sz="1600" u="none" cap="none" strike="noStrike">
              <a:solidFill>
                <a:schemeClr val="dk1"/>
              </a:solidFill>
              <a:latin typeface="Arial"/>
              <a:ea typeface="Arial"/>
              <a:cs typeface="Arial"/>
              <a:sym typeface="Arial"/>
            </a:endParaRPr>
          </a:p>
        </p:txBody>
      </p:sp>
      <p:sp>
        <p:nvSpPr>
          <p:cNvPr id="87" name="Google Shape;87;p1"/>
          <p:cNvSpPr txBox="1"/>
          <p:nvPr/>
        </p:nvSpPr>
        <p:spPr>
          <a:xfrm>
            <a:off x="10411489" y="888518"/>
            <a:ext cx="1634836" cy="535531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GB" sz="1800" u="none" cap="none" strike="noStrike">
                <a:solidFill>
                  <a:schemeClr val="dk1"/>
                </a:solidFill>
                <a:latin typeface="Arial"/>
                <a:ea typeface="Arial"/>
                <a:cs typeface="Arial"/>
                <a:sym typeface="Arial"/>
              </a:rPr>
              <a:t>Key Vocabulary</a:t>
            </a:r>
            <a:endParaRPr/>
          </a:p>
          <a:p>
            <a:pPr indent="0" lvl="0" marL="0" marR="0" rtl="0" algn="l">
              <a:spcBef>
                <a:spcPts val="0"/>
              </a:spcBef>
              <a:spcAft>
                <a:spcPts val="0"/>
              </a:spcAft>
              <a:buNone/>
            </a:pPr>
            <a:r>
              <a:t/>
            </a:r>
            <a:endParaRPr sz="400">
              <a:solidFill>
                <a:schemeClr val="dk1"/>
              </a:solidFill>
              <a:latin typeface="Arial"/>
              <a:ea typeface="Arial"/>
              <a:cs typeface="Arial"/>
              <a:sym typeface="Arial"/>
            </a:endParaRPr>
          </a:p>
          <a:p>
            <a:pPr indent="0" lvl="0" marL="0" marR="0" rtl="0" algn="l">
              <a:spcBef>
                <a:spcPts val="0"/>
              </a:spcBef>
              <a:spcAft>
                <a:spcPts val="0"/>
              </a:spcAft>
              <a:buNone/>
            </a:pPr>
            <a:r>
              <a:t/>
            </a:r>
            <a:endParaRPr sz="400">
              <a:solidFill>
                <a:schemeClr val="dk1"/>
              </a:solidFill>
              <a:latin typeface="Arial"/>
              <a:ea typeface="Arial"/>
              <a:cs typeface="Arial"/>
              <a:sym typeface="Arial"/>
            </a:endParaRPr>
          </a:p>
          <a:p>
            <a:pPr indent="0" lvl="0" marL="0" marR="0" rtl="0" algn="l">
              <a:spcBef>
                <a:spcPts val="0"/>
              </a:spcBef>
              <a:spcAft>
                <a:spcPts val="0"/>
              </a:spcAft>
              <a:buNone/>
            </a:pPr>
            <a:r>
              <a:t/>
            </a:r>
            <a:endParaRPr sz="400">
              <a:solidFill>
                <a:schemeClr val="dk1"/>
              </a:solidFill>
              <a:latin typeface="Arial"/>
              <a:ea typeface="Arial"/>
              <a:cs typeface="Arial"/>
              <a:sym typeface="Arial"/>
            </a:endParaRPr>
          </a:p>
          <a:p>
            <a:pPr indent="0" lvl="0" marL="0" marR="0" rtl="0" algn="l">
              <a:spcBef>
                <a:spcPts val="0"/>
              </a:spcBef>
              <a:spcAft>
                <a:spcPts val="0"/>
              </a:spcAft>
              <a:buNone/>
            </a:pPr>
            <a:r>
              <a:rPr lang="en-GB" sz="1600">
                <a:solidFill>
                  <a:schemeClr val="dk1"/>
                </a:solidFill>
                <a:latin typeface="Calibri"/>
                <a:ea typeface="Calibri"/>
                <a:cs typeface="Calibri"/>
                <a:sym typeface="Calibri"/>
              </a:rPr>
              <a:t>global warming</a:t>
            </a:r>
            <a:endParaRPr/>
          </a:p>
          <a:p>
            <a:pPr indent="0" lvl="0" marL="0" marR="0" rtl="0" algn="l">
              <a:spcBef>
                <a:spcPts val="0"/>
              </a:spcBef>
              <a:spcAft>
                <a:spcPts val="0"/>
              </a:spcAft>
              <a:buNone/>
            </a:pPr>
            <a:r>
              <a:rPr lang="en-GB" sz="1400">
                <a:solidFill>
                  <a:schemeClr val="dk1"/>
                </a:solidFill>
                <a:latin typeface="Calibri"/>
                <a:ea typeface="Calibri"/>
                <a:cs typeface="Calibri"/>
                <a:sym typeface="Calibri"/>
              </a:rPr>
              <a:t>greenhouse gases</a:t>
            </a:r>
            <a:endParaRPr/>
          </a:p>
          <a:p>
            <a:pPr indent="0" lvl="0" marL="0" marR="0" rtl="0" algn="l">
              <a:spcBef>
                <a:spcPts val="0"/>
              </a:spcBef>
              <a:spcAft>
                <a:spcPts val="0"/>
              </a:spcAft>
              <a:buNone/>
            </a:pPr>
            <a:r>
              <a:rPr lang="en-GB" sz="1600">
                <a:solidFill>
                  <a:schemeClr val="dk1"/>
                </a:solidFill>
                <a:latin typeface="Calibri"/>
                <a:ea typeface="Calibri"/>
                <a:cs typeface="Calibri"/>
                <a:sym typeface="Calibri"/>
              </a:rPr>
              <a:t>temperature</a:t>
            </a:r>
            <a:endParaRPr/>
          </a:p>
          <a:p>
            <a:pPr indent="0" lvl="0" marL="0" marR="0" rtl="0" algn="l">
              <a:spcBef>
                <a:spcPts val="0"/>
              </a:spcBef>
              <a:spcAft>
                <a:spcPts val="0"/>
              </a:spcAft>
              <a:buNone/>
            </a:pPr>
            <a:r>
              <a:rPr lang="en-GB" sz="1600">
                <a:solidFill>
                  <a:schemeClr val="dk1"/>
                </a:solidFill>
                <a:latin typeface="Calibri"/>
                <a:ea typeface="Calibri"/>
                <a:cs typeface="Calibri"/>
                <a:sym typeface="Calibri"/>
              </a:rPr>
              <a:t>polar</a:t>
            </a:r>
            <a:endParaRPr/>
          </a:p>
          <a:p>
            <a:pPr indent="0" lvl="0" marL="0" marR="0" rtl="0" algn="l">
              <a:spcBef>
                <a:spcPts val="0"/>
              </a:spcBef>
              <a:spcAft>
                <a:spcPts val="0"/>
              </a:spcAft>
              <a:buNone/>
            </a:pPr>
            <a:r>
              <a:rPr lang="en-GB" sz="1600">
                <a:solidFill>
                  <a:schemeClr val="dk1"/>
                </a:solidFill>
                <a:latin typeface="Calibri"/>
                <a:ea typeface="Calibri"/>
                <a:cs typeface="Calibri"/>
                <a:sym typeface="Calibri"/>
              </a:rPr>
              <a:t>Arctic</a:t>
            </a:r>
            <a:endParaRPr/>
          </a:p>
          <a:p>
            <a:pPr indent="0" lvl="0" marL="0" marR="0" rtl="0" algn="l">
              <a:spcBef>
                <a:spcPts val="0"/>
              </a:spcBef>
              <a:spcAft>
                <a:spcPts val="0"/>
              </a:spcAft>
              <a:buNone/>
            </a:pPr>
            <a:r>
              <a:rPr lang="en-GB" sz="1600">
                <a:solidFill>
                  <a:schemeClr val="dk1"/>
                </a:solidFill>
                <a:latin typeface="Calibri"/>
                <a:ea typeface="Calibri"/>
                <a:cs typeface="Calibri"/>
                <a:sym typeface="Calibri"/>
              </a:rPr>
              <a:t>Antarctic</a:t>
            </a:r>
            <a:endParaRPr/>
          </a:p>
          <a:p>
            <a:pPr indent="0" lvl="0" marL="0" marR="0" rtl="0" algn="l">
              <a:spcBef>
                <a:spcPts val="0"/>
              </a:spcBef>
              <a:spcAft>
                <a:spcPts val="0"/>
              </a:spcAft>
              <a:buNone/>
            </a:pPr>
            <a:r>
              <a:rPr lang="en-GB" sz="1600">
                <a:solidFill>
                  <a:schemeClr val="dk1"/>
                </a:solidFill>
                <a:latin typeface="Calibri"/>
                <a:ea typeface="Calibri"/>
                <a:cs typeface="Calibri"/>
                <a:sym typeface="Calibri"/>
              </a:rPr>
              <a:t>desert</a:t>
            </a:r>
            <a:endParaRPr/>
          </a:p>
          <a:p>
            <a:pPr indent="0" lvl="0" marL="0" marR="0" rtl="0" algn="l">
              <a:spcBef>
                <a:spcPts val="0"/>
              </a:spcBef>
              <a:spcAft>
                <a:spcPts val="0"/>
              </a:spcAft>
              <a:buNone/>
            </a:pPr>
            <a:r>
              <a:rPr lang="en-GB" sz="1600">
                <a:solidFill>
                  <a:schemeClr val="dk1"/>
                </a:solidFill>
                <a:latin typeface="Calibri"/>
                <a:ea typeface="Calibri"/>
                <a:cs typeface="Calibri"/>
                <a:sym typeface="Calibri"/>
              </a:rPr>
              <a:t>ecosystem</a:t>
            </a:r>
            <a:endParaRPr/>
          </a:p>
          <a:p>
            <a:pPr indent="0" lvl="0" marL="0" marR="0" rtl="0" algn="l">
              <a:spcBef>
                <a:spcPts val="0"/>
              </a:spcBef>
              <a:spcAft>
                <a:spcPts val="0"/>
              </a:spcAft>
              <a:buNone/>
            </a:pPr>
            <a:r>
              <a:rPr lang="en-GB" sz="1600">
                <a:solidFill>
                  <a:schemeClr val="dk1"/>
                </a:solidFill>
                <a:latin typeface="Calibri"/>
                <a:ea typeface="Calibri"/>
                <a:cs typeface="Calibri"/>
                <a:sym typeface="Calibri"/>
              </a:rPr>
              <a:t>iceberg</a:t>
            </a:r>
            <a:endParaRPr/>
          </a:p>
          <a:p>
            <a:pPr indent="0" lvl="0" marL="0" marR="0" rtl="0" algn="l">
              <a:spcBef>
                <a:spcPts val="0"/>
              </a:spcBef>
              <a:spcAft>
                <a:spcPts val="0"/>
              </a:spcAft>
              <a:buNone/>
            </a:pPr>
            <a:r>
              <a:rPr lang="en-GB" sz="1600">
                <a:solidFill>
                  <a:schemeClr val="dk1"/>
                </a:solidFill>
                <a:latin typeface="Calibri"/>
                <a:ea typeface="Calibri"/>
                <a:cs typeface="Calibri"/>
                <a:sym typeface="Calibri"/>
              </a:rPr>
              <a:t>glacier</a:t>
            </a:r>
            <a:endParaRPr/>
          </a:p>
          <a:p>
            <a:pPr indent="0" lvl="0" marL="0" marR="0" rtl="0" algn="l">
              <a:spcBef>
                <a:spcPts val="0"/>
              </a:spcBef>
              <a:spcAft>
                <a:spcPts val="0"/>
              </a:spcAft>
              <a:buNone/>
            </a:pPr>
            <a:r>
              <a:rPr lang="en-GB" sz="1600">
                <a:solidFill>
                  <a:schemeClr val="dk1"/>
                </a:solidFill>
                <a:latin typeface="Calibri"/>
                <a:ea typeface="Calibri"/>
                <a:cs typeface="Calibri"/>
                <a:sym typeface="Calibri"/>
              </a:rPr>
              <a:t>blizzard</a:t>
            </a:r>
            <a:endParaRPr/>
          </a:p>
          <a:p>
            <a:pPr indent="0" lvl="0" marL="0" marR="0" rtl="0" algn="l">
              <a:spcBef>
                <a:spcPts val="0"/>
              </a:spcBef>
              <a:spcAft>
                <a:spcPts val="0"/>
              </a:spcAft>
              <a:buNone/>
            </a:pPr>
            <a:r>
              <a:rPr lang="en-GB" sz="1600">
                <a:solidFill>
                  <a:schemeClr val="dk1"/>
                </a:solidFill>
                <a:latin typeface="Calibri"/>
                <a:ea typeface="Calibri"/>
                <a:cs typeface="Calibri"/>
                <a:sym typeface="Calibri"/>
              </a:rPr>
              <a:t>ice floe</a:t>
            </a:r>
            <a:endParaRPr/>
          </a:p>
          <a:p>
            <a:pPr indent="0" lvl="0" marL="0" marR="0" rtl="0" algn="l">
              <a:spcBef>
                <a:spcPts val="0"/>
              </a:spcBef>
              <a:spcAft>
                <a:spcPts val="0"/>
              </a:spcAft>
              <a:buNone/>
            </a:pPr>
            <a:r>
              <a:rPr lang="en-GB" sz="1600">
                <a:solidFill>
                  <a:schemeClr val="dk1"/>
                </a:solidFill>
                <a:latin typeface="Calibri"/>
                <a:ea typeface="Calibri"/>
                <a:cs typeface="Calibri"/>
                <a:sym typeface="Calibri"/>
              </a:rPr>
              <a:t>ice cap</a:t>
            </a:r>
            <a:endParaRPr/>
          </a:p>
          <a:p>
            <a:pPr indent="0" lvl="0" marL="0" marR="0" rtl="0" algn="l">
              <a:spcBef>
                <a:spcPts val="0"/>
              </a:spcBef>
              <a:spcAft>
                <a:spcPts val="0"/>
              </a:spcAft>
              <a:buNone/>
            </a:pPr>
            <a:r>
              <a:rPr lang="en-GB" sz="1600">
                <a:solidFill>
                  <a:schemeClr val="dk1"/>
                </a:solidFill>
                <a:latin typeface="Calibri"/>
                <a:ea typeface="Calibri"/>
                <a:cs typeface="Calibri"/>
                <a:sym typeface="Calibri"/>
              </a:rPr>
              <a:t>biome</a:t>
            </a:r>
            <a:endParaRPr/>
          </a:p>
          <a:p>
            <a:pPr indent="0" lvl="0" marL="0" marR="0" rtl="0" algn="l">
              <a:spcBef>
                <a:spcPts val="0"/>
              </a:spcBef>
              <a:spcAft>
                <a:spcPts val="0"/>
              </a:spcAft>
              <a:buNone/>
            </a:pPr>
            <a:r>
              <a:rPr lang="en-GB" sz="1600">
                <a:solidFill>
                  <a:schemeClr val="dk1"/>
                </a:solidFill>
                <a:latin typeface="Calibri"/>
                <a:ea typeface="Calibri"/>
                <a:cs typeface="Calibri"/>
                <a:sym typeface="Calibri"/>
              </a:rPr>
              <a:t>hemisphere</a:t>
            </a:r>
            <a:endParaRPr/>
          </a:p>
          <a:p>
            <a:pPr indent="0" lvl="0" marL="0" marR="0" rtl="0" algn="l">
              <a:spcBef>
                <a:spcPts val="0"/>
              </a:spcBef>
              <a:spcAft>
                <a:spcPts val="0"/>
              </a:spcAft>
              <a:buNone/>
            </a:pPr>
            <a:r>
              <a:rPr lang="en-GB" sz="1600">
                <a:solidFill>
                  <a:schemeClr val="dk1"/>
                </a:solidFill>
                <a:latin typeface="Calibri"/>
                <a:ea typeface="Calibri"/>
                <a:cs typeface="Calibri"/>
                <a:sym typeface="Calibri"/>
              </a:rPr>
              <a:t>tundra </a:t>
            </a:r>
            <a:endParaRPr/>
          </a:p>
          <a:p>
            <a:pPr indent="0" lvl="0" marL="0" marR="0" rtl="0" algn="l">
              <a:spcBef>
                <a:spcPts val="0"/>
              </a:spcBef>
              <a:spcAft>
                <a:spcPts val="0"/>
              </a:spcAft>
              <a:buNone/>
            </a:pPr>
            <a:r>
              <a:rPr lang="en-GB" sz="1600">
                <a:solidFill>
                  <a:schemeClr val="dk1"/>
                </a:solidFill>
                <a:latin typeface="Calibri"/>
                <a:ea typeface="Calibri"/>
                <a:cs typeface="Calibri"/>
                <a:sym typeface="Calibri"/>
              </a:rPr>
              <a:t>permafrost</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br>
              <a:rPr lang="en-GB" sz="1600">
                <a:solidFill>
                  <a:schemeClr val="dk1"/>
                </a:solidFill>
                <a:latin typeface="Calibri"/>
                <a:ea typeface="Calibri"/>
                <a:cs typeface="Calibri"/>
                <a:sym typeface="Calibri"/>
              </a:rPr>
            </a:br>
            <a:endParaRPr sz="1400">
              <a:solidFill>
                <a:schemeClr val="dk1"/>
              </a:solidFill>
              <a:latin typeface="Arial"/>
              <a:ea typeface="Arial"/>
              <a:cs typeface="Arial"/>
              <a:sym typeface="Arial"/>
            </a:endParaRPr>
          </a:p>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8" name="Google Shape;88;p1"/>
          <p:cNvSpPr txBox="1"/>
          <p:nvPr/>
        </p:nvSpPr>
        <p:spPr>
          <a:xfrm>
            <a:off x="187899" y="1161827"/>
            <a:ext cx="3061927"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1800">
                <a:solidFill>
                  <a:schemeClr val="dk1"/>
                </a:solidFill>
                <a:latin typeface="Arial"/>
                <a:ea typeface="Arial"/>
                <a:cs typeface="Arial"/>
                <a:sym typeface="Arial"/>
              </a:rPr>
              <a:t>North and South Pole</a:t>
            </a:r>
            <a:endParaRPr sz="1800">
              <a:solidFill>
                <a:schemeClr val="dk1"/>
              </a:solidFill>
              <a:latin typeface="Calibri"/>
              <a:ea typeface="Calibri"/>
              <a:cs typeface="Calibri"/>
              <a:sym typeface="Calibri"/>
            </a:endParaRPr>
          </a:p>
        </p:txBody>
      </p:sp>
      <p:sp>
        <p:nvSpPr>
          <p:cNvPr id="89" name="Google Shape;89;p1"/>
          <p:cNvSpPr/>
          <p:nvPr/>
        </p:nvSpPr>
        <p:spPr>
          <a:xfrm>
            <a:off x="-12656067" y="5651910"/>
            <a:ext cx="56574" cy="45719"/>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b="0" sz="1800" u="none">
              <a:solidFill>
                <a:schemeClr val="dk1"/>
              </a:solidFill>
              <a:latin typeface="Calibri"/>
              <a:ea typeface="Calibri"/>
              <a:cs typeface="Calibri"/>
              <a:sym typeface="Calibri"/>
            </a:endParaRPr>
          </a:p>
        </p:txBody>
      </p:sp>
      <p:sp>
        <p:nvSpPr>
          <p:cNvPr id="90" name="Google Shape;90;p1"/>
          <p:cNvSpPr txBox="1"/>
          <p:nvPr/>
        </p:nvSpPr>
        <p:spPr>
          <a:xfrm>
            <a:off x="10400628" y="67747"/>
            <a:ext cx="1526133" cy="646331"/>
          </a:xfrm>
          <a:prstGeom prst="rect">
            <a:avLst/>
          </a:prstGeom>
          <a:noFill/>
          <a:ln cap="flat" cmpd="sng" w="9525">
            <a:solidFill>
              <a:srgbClr val="42719B"/>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b="1" lang="en-GB" sz="1800">
                <a:solidFill>
                  <a:schemeClr val="dk1"/>
                </a:solidFill>
                <a:latin typeface="Arial"/>
                <a:ea typeface="Arial"/>
                <a:cs typeface="Arial"/>
                <a:sym typeface="Arial"/>
              </a:rPr>
              <a:t>YEAR 4</a:t>
            </a:r>
            <a:endParaRPr b="1" sz="1800">
              <a:solidFill>
                <a:schemeClr val="dk1"/>
              </a:solidFill>
              <a:latin typeface="Arial"/>
              <a:ea typeface="Arial"/>
              <a:cs typeface="Arial"/>
              <a:sym typeface="Arial"/>
            </a:endParaRPr>
          </a:p>
          <a:p>
            <a:pPr indent="0" lvl="0" marL="0" marR="0" rtl="0" algn="ctr">
              <a:spcBef>
                <a:spcPts val="0"/>
              </a:spcBef>
              <a:spcAft>
                <a:spcPts val="0"/>
              </a:spcAft>
              <a:buNone/>
            </a:pPr>
            <a:r>
              <a:rPr b="1" lang="en-GB" sz="1800">
                <a:solidFill>
                  <a:schemeClr val="dk1"/>
                </a:solidFill>
                <a:latin typeface="Arial"/>
                <a:ea typeface="Arial"/>
                <a:cs typeface="Arial"/>
                <a:sym typeface="Arial"/>
              </a:rPr>
              <a:t>Term 1/2</a:t>
            </a:r>
            <a:endParaRPr b="1" sz="1800">
              <a:solidFill>
                <a:schemeClr val="dk1"/>
              </a:solidFill>
              <a:latin typeface="Arial"/>
              <a:ea typeface="Arial"/>
              <a:cs typeface="Arial"/>
              <a:sym typeface="Arial"/>
            </a:endParaRPr>
          </a:p>
        </p:txBody>
      </p:sp>
      <p:pic>
        <p:nvPicPr>
          <p:cNvPr id="91" name="Google Shape;91;p1"/>
          <p:cNvPicPr preferRelativeResize="0"/>
          <p:nvPr/>
        </p:nvPicPr>
        <p:blipFill rotWithShape="1">
          <a:blip r:embed="rId4">
            <a:alphaModFix/>
          </a:blip>
          <a:srcRect b="0" l="0" r="0" t="0"/>
          <a:stretch/>
        </p:blipFill>
        <p:spPr>
          <a:xfrm>
            <a:off x="92845" y="128958"/>
            <a:ext cx="562447" cy="756731"/>
          </a:xfrm>
          <a:prstGeom prst="rect">
            <a:avLst/>
          </a:prstGeom>
          <a:noFill/>
          <a:ln>
            <a:noFill/>
          </a:ln>
        </p:spPr>
      </p:pic>
      <p:sp>
        <p:nvSpPr>
          <p:cNvPr descr="Climate in Europe in a nutshell. - Maps on the Web" id="92" name="Google Shape;92;p1"/>
          <p:cNvSpPr/>
          <p:nvPr/>
        </p:nvSpPr>
        <p:spPr>
          <a:xfrm>
            <a:off x="155575" y="-144463"/>
            <a:ext cx="304800" cy="21421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3" name="Google Shape;93;p1"/>
          <p:cNvSpPr/>
          <p:nvPr/>
        </p:nvSpPr>
        <p:spPr>
          <a:xfrm>
            <a:off x="6744573" y="39715"/>
            <a:ext cx="3863992" cy="941796"/>
          </a:xfrm>
          <a:prstGeom prst="rect">
            <a:avLst/>
          </a:prstGeom>
          <a:noFill/>
          <a:ln>
            <a:noFill/>
          </a:ln>
        </p:spPr>
        <p:txBody>
          <a:bodyPr anchorCtr="0" anchor="t" bIns="45700" lIns="91425" spcFirstLastPara="1" rIns="91425" wrap="square" tIns="45700">
            <a:spAutoFit/>
          </a:bodyPr>
          <a:lstStyle/>
          <a:p>
            <a:pPr indent="0" lvl="0" marL="0" marR="0" rtl="0" algn="ctr">
              <a:lnSpc>
                <a:spcPct val="115000"/>
              </a:lnSpc>
              <a:spcBef>
                <a:spcPts val="0"/>
              </a:spcBef>
              <a:spcAft>
                <a:spcPts val="0"/>
              </a:spcAft>
              <a:buNone/>
            </a:pPr>
            <a:r>
              <a:rPr i="1" lang="en-GB" sz="2400">
                <a:solidFill>
                  <a:schemeClr val="lt1"/>
                </a:solidFill>
                <a:latin typeface="Arial"/>
                <a:ea typeface="Arial"/>
                <a:cs typeface="Arial"/>
                <a:sym typeface="Arial"/>
              </a:rPr>
              <a:t>How is global warming affecting the ice caps?</a:t>
            </a:r>
            <a:endParaRPr sz="2400">
              <a:solidFill>
                <a:schemeClr val="lt1"/>
              </a:solidFill>
              <a:latin typeface="Arial"/>
              <a:ea typeface="Arial"/>
              <a:cs typeface="Arial"/>
              <a:sym typeface="Arial"/>
            </a:endParaRPr>
          </a:p>
        </p:txBody>
      </p:sp>
      <p:sp>
        <p:nvSpPr>
          <p:cNvPr id="94" name="Google Shape;94;p1"/>
          <p:cNvSpPr txBox="1"/>
          <p:nvPr/>
        </p:nvSpPr>
        <p:spPr>
          <a:xfrm>
            <a:off x="3486569" y="1171026"/>
            <a:ext cx="3061927"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1800">
                <a:solidFill>
                  <a:schemeClr val="dk1"/>
                </a:solidFill>
                <a:latin typeface="Arial"/>
                <a:ea typeface="Arial"/>
                <a:cs typeface="Arial"/>
                <a:sym typeface="Arial"/>
              </a:rPr>
              <a:t>Polar biome</a:t>
            </a:r>
            <a:endParaRPr sz="1800">
              <a:solidFill>
                <a:schemeClr val="dk1"/>
              </a:solidFill>
              <a:latin typeface="Calibri"/>
              <a:ea typeface="Calibri"/>
              <a:cs typeface="Calibri"/>
              <a:sym typeface="Calibri"/>
            </a:endParaRPr>
          </a:p>
        </p:txBody>
      </p:sp>
      <p:sp>
        <p:nvSpPr>
          <p:cNvPr id="95" name="Google Shape;95;p1"/>
          <p:cNvSpPr txBox="1"/>
          <p:nvPr/>
        </p:nvSpPr>
        <p:spPr>
          <a:xfrm>
            <a:off x="3511755" y="1579593"/>
            <a:ext cx="3533471" cy="4001095"/>
          </a:xfrm>
          <a:prstGeom prst="rect">
            <a:avLst/>
          </a:prstGeom>
          <a:noFill/>
          <a:ln>
            <a:noFill/>
          </a:ln>
        </p:spPr>
        <p:txBody>
          <a:bodyPr anchorCtr="0" anchor="t" bIns="45700" lIns="91425" spcFirstLastPara="1" rIns="91425" wrap="square" tIns="45700">
            <a:spAutoFit/>
          </a:bodyPr>
          <a:lstStyle/>
          <a:p>
            <a:pPr indent="-285750" lvl="0" marL="285750" marR="0" rtl="0" algn="l">
              <a:spcBef>
                <a:spcPts val="0"/>
              </a:spcBef>
              <a:spcAft>
                <a:spcPts val="0"/>
              </a:spcAft>
              <a:buClr>
                <a:schemeClr val="dk1"/>
              </a:buClr>
              <a:buSzPts val="1600"/>
              <a:buFont typeface="Arial"/>
              <a:buChar char="•"/>
            </a:pPr>
            <a:r>
              <a:rPr lang="en-GB" sz="1600">
                <a:solidFill>
                  <a:schemeClr val="dk1"/>
                </a:solidFill>
                <a:latin typeface="Arial"/>
                <a:ea typeface="Arial"/>
                <a:cs typeface="Arial"/>
                <a:sym typeface="Arial"/>
              </a:rPr>
              <a:t>The polar biome is made up of polar deserts and tundra. </a:t>
            </a:r>
            <a:endParaRPr/>
          </a:p>
          <a:p>
            <a:pPr indent="-285750" lvl="0" marL="285750" marR="0" rtl="0" algn="l">
              <a:spcBef>
                <a:spcPts val="0"/>
              </a:spcBef>
              <a:spcAft>
                <a:spcPts val="0"/>
              </a:spcAft>
              <a:buClr>
                <a:schemeClr val="dk1"/>
              </a:buClr>
              <a:buSzPts val="1600"/>
              <a:buFont typeface="Arial"/>
              <a:buChar char="•"/>
            </a:pPr>
            <a:r>
              <a:rPr lang="en-GB" sz="1600">
                <a:solidFill>
                  <a:schemeClr val="dk1"/>
                </a:solidFill>
                <a:latin typeface="Arial"/>
                <a:ea typeface="Arial"/>
                <a:cs typeface="Arial"/>
                <a:sym typeface="Arial"/>
              </a:rPr>
              <a:t>The polar regions are classified as deserts as they have less than 250mm rainfall (snow) each year.  </a:t>
            </a:r>
            <a:endParaRPr/>
          </a:p>
          <a:p>
            <a:pPr indent="-285750" lvl="0" marL="285750" marR="0" rtl="0" algn="l">
              <a:spcBef>
                <a:spcPts val="0"/>
              </a:spcBef>
              <a:spcAft>
                <a:spcPts val="0"/>
              </a:spcAft>
              <a:buClr>
                <a:schemeClr val="dk1"/>
              </a:buClr>
              <a:buSzPts val="1600"/>
              <a:buFont typeface="Arial"/>
              <a:buChar char="•"/>
            </a:pPr>
            <a:r>
              <a:rPr lang="en-GB" sz="1600">
                <a:solidFill>
                  <a:schemeClr val="dk1"/>
                </a:solidFill>
                <a:latin typeface="Arial"/>
                <a:ea typeface="Arial"/>
                <a:cs typeface="Arial"/>
                <a:sym typeface="Arial"/>
              </a:rPr>
              <a:t>There is little vegetation at the poles as the soil is mostly permafrost and there is little water to support plant life.</a:t>
            </a:r>
            <a:endParaRPr/>
          </a:p>
          <a:p>
            <a:pPr indent="-285750" lvl="0" marL="285750" marR="0" rtl="0" algn="l">
              <a:spcBef>
                <a:spcPts val="0"/>
              </a:spcBef>
              <a:spcAft>
                <a:spcPts val="0"/>
              </a:spcAft>
              <a:buClr>
                <a:schemeClr val="dk1"/>
              </a:buClr>
              <a:buSzPts val="1600"/>
              <a:buFont typeface="Arial"/>
              <a:buChar char="•"/>
            </a:pPr>
            <a:r>
              <a:rPr lang="en-GB" sz="1600">
                <a:solidFill>
                  <a:schemeClr val="dk1"/>
                </a:solidFill>
                <a:latin typeface="Arial"/>
                <a:ea typeface="Arial"/>
                <a:cs typeface="Arial"/>
                <a:sym typeface="Arial"/>
              </a:rPr>
              <a:t>Average temperatures are -4</a:t>
            </a:r>
            <a:r>
              <a:rPr baseline="30000" lang="en-GB" sz="1600">
                <a:solidFill>
                  <a:schemeClr val="dk1"/>
                </a:solidFill>
                <a:latin typeface="Arial"/>
                <a:ea typeface="Arial"/>
                <a:cs typeface="Arial"/>
                <a:sym typeface="Arial"/>
              </a:rPr>
              <a:t>o</a:t>
            </a:r>
            <a:r>
              <a:rPr lang="en-GB" sz="1600">
                <a:solidFill>
                  <a:schemeClr val="dk1"/>
                </a:solidFill>
                <a:latin typeface="Arial"/>
                <a:ea typeface="Arial"/>
                <a:cs typeface="Arial"/>
                <a:sym typeface="Arial"/>
              </a:rPr>
              <a:t>C, but can go down to -80</a:t>
            </a:r>
            <a:r>
              <a:rPr baseline="30000" lang="en-GB" sz="1600">
                <a:solidFill>
                  <a:schemeClr val="dk1"/>
                </a:solidFill>
                <a:latin typeface="Arial"/>
                <a:ea typeface="Arial"/>
                <a:cs typeface="Arial"/>
                <a:sym typeface="Arial"/>
              </a:rPr>
              <a:t>o</a:t>
            </a:r>
            <a:r>
              <a:rPr lang="en-GB" sz="1600">
                <a:solidFill>
                  <a:schemeClr val="dk1"/>
                </a:solidFill>
                <a:latin typeface="Arial"/>
                <a:ea typeface="Arial"/>
                <a:cs typeface="Arial"/>
                <a:sym typeface="Arial"/>
              </a:rPr>
              <a:t>C</a:t>
            </a:r>
            <a:endParaRPr/>
          </a:p>
          <a:p>
            <a:pPr indent="-285750" lvl="0" marL="285750" marR="0" rtl="0" algn="l">
              <a:spcBef>
                <a:spcPts val="0"/>
              </a:spcBef>
              <a:spcAft>
                <a:spcPts val="0"/>
              </a:spcAft>
              <a:buClr>
                <a:schemeClr val="dk1"/>
              </a:buClr>
              <a:buSzPts val="1600"/>
              <a:buFont typeface="Arial"/>
              <a:buChar char="•"/>
            </a:pPr>
            <a:r>
              <a:rPr lang="en-GB" sz="1600">
                <a:solidFill>
                  <a:schemeClr val="dk1"/>
                </a:solidFill>
                <a:latin typeface="Arial"/>
                <a:ea typeface="Arial"/>
                <a:cs typeface="Arial"/>
                <a:sym typeface="Arial"/>
              </a:rPr>
              <a:t>Ice caps are melting at a much higher rate than in the past, due to global warming.</a:t>
            </a:r>
            <a:endParaRPr/>
          </a:p>
          <a:p>
            <a:pPr indent="-184150" lvl="0" marL="285750" marR="0" rtl="0" algn="l">
              <a:spcBef>
                <a:spcPts val="0"/>
              </a:spcBef>
              <a:spcAft>
                <a:spcPts val="0"/>
              </a:spcAft>
              <a:buClr>
                <a:schemeClr val="dk1"/>
              </a:buClr>
              <a:buSzPts val="1600"/>
              <a:buFont typeface="Arial"/>
              <a:buNone/>
            </a:pPr>
            <a:r>
              <a:t/>
            </a:r>
            <a:endParaRPr sz="1600">
              <a:solidFill>
                <a:schemeClr val="dk1"/>
              </a:solidFill>
              <a:latin typeface="Arial"/>
              <a:ea typeface="Arial"/>
              <a:cs typeface="Arial"/>
              <a:sym typeface="Arial"/>
            </a:endParaRPr>
          </a:p>
          <a:p>
            <a:pPr indent="-196850" lvl="0" marL="285750" marR="0" rtl="0" algn="l">
              <a:spcBef>
                <a:spcPts val="0"/>
              </a:spcBef>
              <a:spcAft>
                <a:spcPts val="0"/>
              </a:spcAft>
              <a:buClr>
                <a:schemeClr val="dk1"/>
              </a:buClr>
              <a:buSzPts val="1400"/>
              <a:buFont typeface="Arial"/>
              <a:buNone/>
            </a:pPr>
            <a:r>
              <a:t/>
            </a:r>
            <a:endParaRPr sz="1400">
              <a:solidFill>
                <a:schemeClr val="dk1"/>
              </a:solidFill>
              <a:latin typeface="Arial"/>
              <a:ea typeface="Arial"/>
              <a:cs typeface="Arial"/>
              <a:sym typeface="Arial"/>
            </a:endParaRPr>
          </a:p>
        </p:txBody>
      </p:sp>
      <p:sp>
        <p:nvSpPr>
          <p:cNvPr id="96" name="Google Shape;96;p1"/>
          <p:cNvSpPr txBox="1"/>
          <p:nvPr/>
        </p:nvSpPr>
        <p:spPr>
          <a:xfrm>
            <a:off x="6911097" y="3460762"/>
            <a:ext cx="3193259" cy="2800767"/>
          </a:xfrm>
          <a:prstGeom prst="rect">
            <a:avLst/>
          </a:prstGeom>
          <a:noFill/>
          <a:ln>
            <a:noFill/>
          </a:ln>
        </p:spPr>
        <p:txBody>
          <a:bodyPr anchorCtr="0" anchor="t" bIns="45700" lIns="91425" spcFirstLastPara="1" rIns="91425" wrap="square" tIns="45700">
            <a:spAutoFit/>
          </a:bodyPr>
          <a:lstStyle/>
          <a:p>
            <a:pPr indent="-285750" lvl="0" marL="285750" marR="0" rtl="0" algn="l">
              <a:spcBef>
                <a:spcPts val="0"/>
              </a:spcBef>
              <a:spcAft>
                <a:spcPts val="0"/>
              </a:spcAft>
              <a:buClr>
                <a:schemeClr val="dk1"/>
              </a:buClr>
              <a:buSzPts val="1600"/>
              <a:buFont typeface="Arial"/>
              <a:buChar char="•"/>
            </a:pPr>
            <a:r>
              <a:rPr lang="en-GB" sz="1600">
                <a:solidFill>
                  <a:schemeClr val="dk1"/>
                </a:solidFill>
                <a:latin typeface="Arial"/>
                <a:ea typeface="Arial"/>
                <a:cs typeface="Arial"/>
                <a:sym typeface="Arial"/>
              </a:rPr>
              <a:t>Polar bears are only found at the North Pole.</a:t>
            </a:r>
            <a:endParaRPr/>
          </a:p>
          <a:p>
            <a:pPr indent="-285750" lvl="0" marL="285750" marR="0" rtl="0" algn="l">
              <a:spcBef>
                <a:spcPts val="0"/>
              </a:spcBef>
              <a:spcAft>
                <a:spcPts val="0"/>
              </a:spcAft>
              <a:buClr>
                <a:schemeClr val="dk1"/>
              </a:buClr>
              <a:buSzPts val="1600"/>
              <a:buFont typeface="Arial"/>
              <a:buChar char="•"/>
            </a:pPr>
            <a:r>
              <a:rPr lang="en-GB" sz="1600">
                <a:solidFill>
                  <a:schemeClr val="dk1"/>
                </a:solidFill>
                <a:latin typeface="Arial"/>
                <a:ea typeface="Arial"/>
                <a:cs typeface="Arial"/>
                <a:sym typeface="Arial"/>
              </a:rPr>
              <a:t>Penguins are only found at the South Pole.</a:t>
            </a:r>
            <a:endParaRPr sz="1400">
              <a:solidFill>
                <a:schemeClr val="dk1"/>
              </a:solidFill>
              <a:latin typeface="Arial"/>
              <a:ea typeface="Arial"/>
              <a:cs typeface="Arial"/>
              <a:sym typeface="Arial"/>
            </a:endParaRPr>
          </a:p>
          <a:p>
            <a:pPr indent="-285750" lvl="0" marL="285750" marR="0" rtl="0" algn="l">
              <a:spcBef>
                <a:spcPts val="0"/>
              </a:spcBef>
              <a:spcAft>
                <a:spcPts val="0"/>
              </a:spcAft>
              <a:buClr>
                <a:schemeClr val="dk1"/>
              </a:buClr>
              <a:buSzPts val="1600"/>
              <a:buFont typeface="Arial"/>
              <a:buChar char="•"/>
            </a:pPr>
            <a:r>
              <a:rPr lang="en-GB" sz="1600">
                <a:solidFill>
                  <a:schemeClr val="dk1"/>
                </a:solidFill>
                <a:latin typeface="Arial"/>
                <a:ea typeface="Arial"/>
                <a:cs typeface="Arial"/>
                <a:sym typeface="Arial"/>
              </a:rPr>
              <a:t>Polar animals have many adaptations to enable them to live in these environments, but global warming is leading to them having difficulty in finding food supplies as the ice is melting.</a:t>
            </a:r>
            <a:endParaRPr sz="1800">
              <a:solidFill>
                <a:schemeClr val="dk1"/>
              </a:solidFill>
              <a:latin typeface="Arial"/>
              <a:ea typeface="Arial"/>
              <a:cs typeface="Arial"/>
              <a:sym typeface="Arial"/>
            </a:endParaRPr>
          </a:p>
        </p:txBody>
      </p:sp>
      <p:pic>
        <p:nvPicPr>
          <p:cNvPr descr="What are the Southern and Northern Hemispheres?" id="97" name="Google Shape;97;p1"/>
          <p:cNvPicPr preferRelativeResize="0"/>
          <p:nvPr/>
        </p:nvPicPr>
        <p:blipFill rotWithShape="1">
          <a:blip r:embed="rId5">
            <a:alphaModFix/>
          </a:blip>
          <a:srcRect b="0" l="0" r="0" t="0"/>
          <a:stretch/>
        </p:blipFill>
        <p:spPr>
          <a:xfrm>
            <a:off x="330620" y="5328324"/>
            <a:ext cx="2616308" cy="1398375"/>
          </a:xfrm>
          <a:prstGeom prst="rect">
            <a:avLst/>
          </a:prstGeom>
          <a:noFill/>
          <a:ln>
            <a:noFill/>
          </a:ln>
        </p:spPr>
      </p:pic>
      <p:pic>
        <p:nvPicPr>
          <p:cNvPr descr="Researchers examine how world-apart ice sheets influence each other » Yale  Climate Connections" id="98" name="Google Shape;98;p1"/>
          <p:cNvPicPr preferRelativeResize="0"/>
          <p:nvPr/>
        </p:nvPicPr>
        <p:blipFill rotWithShape="1">
          <a:blip r:embed="rId6">
            <a:alphaModFix/>
          </a:blip>
          <a:srcRect b="5662" l="6648" r="7059" t="6307"/>
          <a:stretch/>
        </p:blipFill>
        <p:spPr>
          <a:xfrm>
            <a:off x="7145503" y="1249434"/>
            <a:ext cx="3153336" cy="1678189"/>
          </a:xfrm>
          <a:prstGeom prst="rect">
            <a:avLst/>
          </a:prstGeom>
          <a:noFill/>
          <a:ln>
            <a:noFill/>
          </a:ln>
        </p:spPr>
      </p:pic>
      <p:sp>
        <p:nvSpPr>
          <p:cNvPr id="99" name="Google Shape;99;p1"/>
          <p:cNvSpPr txBox="1"/>
          <p:nvPr/>
        </p:nvSpPr>
        <p:spPr>
          <a:xfrm>
            <a:off x="7042429" y="3058672"/>
            <a:ext cx="3061927"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1800">
                <a:solidFill>
                  <a:schemeClr val="dk1"/>
                </a:solidFill>
                <a:latin typeface="Arial"/>
                <a:ea typeface="Arial"/>
                <a:cs typeface="Arial"/>
                <a:sym typeface="Arial"/>
              </a:rPr>
              <a:t>Polar animals</a:t>
            </a:r>
            <a:endParaRPr sz="1800">
              <a:solidFill>
                <a:schemeClr val="dk1"/>
              </a:solidFill>
              <a:latin typeface="Calibri"/>
              <a:ea typeface="Calibri"/>
              <a:cs typeface="Calibri"/>
              <a:sym typeface="Calibri"/>
            </a:endParaRPr>
          </a:p>
        </p:txBody>
      </p:sp>
      <p:pic>
        <p:nvPicPr>
          <p:cNvPr descr="Polar Bear photos, facts, and map" id="100" name="Google Shape;100;p1"/>
          <p:cNvPicPr preferRelativeResize="0"/>
          <p:nvPr/>
        </p:nvPicPr>
        <p:blipFill rotWithShape="1">
          <a:blip r:embed="rId7">
            <a:alphaModFix/>
          </a:blip>
          <a:srcRect b="0" l="0" r="0" t="0"/>
          <a:stretch/>
        </p:blipFill>
        <p:spPr>
          <a:xfrm>
            <a:off x="4201444" y="5137958"/>
            <a:ext cx="2097542" cy="1398361"/>
          </a:xfrm>
          <a:prstGeom prst="rect">
            <a:avLst/>
          </a:prstGeom>
          <a:noFill/>
          <a:ln>
            <a:noFill/>
          </a:ln>
        </p:spPr>
      </p:pic>
      <p:pic>
        <p:nvPicPr>
          <p:cNvPr descr="King Penguin | Facts, pictures &amp; more about King Penguin" id="101" name="Google Shape;101;p1"/>
          <p:cNvPicPr preferRelativeResize="0"/>
          <p:nvPr/>
        </p:nvPicPr>
        <p:blipFill rotWithShape="1">
          <a:blip r:embed="rId8">
            <a:alphaModFix/>
          </a:blip>
          <a:srcRect b="5014" l="0" r="0" t="31138"/>
          <a:stretch/>
        </p:blipFill>
        <p:spPr>
          <a:xfrm>
            <a:off x="10146127" y="5969950"/>
            <a:ext cx="1780624" cy="75675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9"/>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2022-04-10T08:28:58Z</dcterms:created>
  <dc:creator>Mrs J Paskhin</dc:creator>
</cp:coreProperties>
</file>