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61A1-8BC1-436F-BC53-5816BAFE4A6E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3037-E70F-41DA-A68B-37B24074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710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61A1-8BC1-436F-BC53-5816BAFE4A6E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3037-E70F-41DA-A68B-37B24074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972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61A1-8BC1-436F-BC53-5816BAFE4A6E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3037-E70F-41DA-A68B-37B24074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99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61A1-8BC1-436F-BC53-5816BAFE4A6E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3037-E70F-41DA-A68B-37B24074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75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61A1-8BC1-436F-BC53-5816BAFE4A6E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3037-E70F-41DA-A68B-37B24074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63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61A1-8BC1-436F-BC53-5816BAFE4A6E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3037-E70F-41DA-A68B-37B24074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046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61A1-8BC1-436F-BC53-5816BAFE4A6E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3037-E70F-41DA-A68B-37B24074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45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61A1-8BC1-436F-BC53-5816BAFE4A6E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3037-E70F-41DA-A68B-37B24074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824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61A1-8BC1-436F-BC53-5816BAFE4A6E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3037-E70F-41DA-A68B-37B24074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384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61A1-8BC1-436F-BC53-5816BAFE4A6E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3037-E70F-41DA-A68B-37B24074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650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61A1-8BC1-436F-BC53-5816BAFE4A6E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3037-E70F-41DA-A68B-37B24074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359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B61A1-8BC1-436F-BC53-5816BAFE4A6E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F3037-E70F-41DA-A68B-37B24074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40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598" y="0"/>
            <a:ext cx="10307783" cy="940976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5676" y="2203949"/>
            <a:ext cx="37723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SassoonPrimaryInfant" pitchFamily="2" charset="0"/>
              </a:rPr>
              <a:t>Christians believe in God, and that they find out about God in the Bible. </a:t>
            </a:r>
            <a:endParaRPr lang="en-GB" sz="1600" dirty="0" smtClean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PrimaryInfant" pitchFamily="2" charset="0"/>
              </a:rPr>
              <a:t>Christians </a:t>
            </a:r>
            <a:r>
              <a:rPr lang="en-GB" sz="1600" dirty="0">
                <a:latin typeface="SassoonPrimaryInfant" pitchFamily="2" charset="0"/>
              </a:rPr>
              <a:t>believe God is loving, kind, fair and forgiving, and also Lord and King. </a:t>
            </a:r>
            <a:endParaRPr lang="en-GB" sz="1600" dirty="0" smtClean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PrimaryInfant" pitchFamily="2" charset="0"/>
              </a:rPr>
              <a:t>Some </a:t>
            </a:r>
            <a:r>
              <a:rPr lang="en-GB" sz="1600" dirty="0">
                <a:latin typeface="SassoonPrimaryInfant" pitchFamily="2" charset="0"/>
              </a:rPr>
              <a:t>stories show these Christian beliefs.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PrimaryInfant" pitchFamily="2" charset="0"/>
              </a:rPr>
              <a:t>Christians </a:t>
            </a:r>
            <a:r>
              <a:rPr lang="en-GB" sz="1600" dirty="0">
                <a:latin typeface="SassoonPrimaryInfant" pitchFamily="2" charset="0"/>
              </a:rPr>
              <a:t>worship God and try to live in ways that please him.</a:t>
            </a:r>
            <a:endParaRPr lang="en-GB" sz="1400" dirty="0" smtClean="0">
              <a:latin typeface="SassoonPrimaryInfant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36266" y="789348"/>
            <a:ext cx="163483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SassoonPrimaryInfant" pitchFamily="2" charset="0"/>
              </a:rPr>
              <a:t>Key Vocabulary</a:t>
            </a:r>
          </a:p>
          <a:p>
            <a:endParaRPr lang="en-GB" sz="400" dirty="0" smtClean="0">
              <a:latin typeface="SassoonPrimaryInfant" pitchFamily="2" charset="0"/>
            </a:endParaRPr>
          </a:p>
          <a:p>
            <a:r>
              <a:rPr lang="en-GB" sz="1600" dirty="0">
                <a:latin typeface="SassoonPrimaryInfant" pitchFamily="2" charset="0"/>
              </a:rPr>
              <a:t>God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>
                <a:latin typeface="SassoonPrimaryInfant" pitchFamily="2" charset="0"/>
              </a:rPr>
              <a:t>Christian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>
                <a:latin typeface="SassoonPrimaryInfant" pitchFamily="2" charset="0"/>
              </a:rPr>
              <a:t>forgiveness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>
                <a:latin typeface="SassoonPrimaryInfant" pitchFamily="2" charset="0"/>
              </a:rPr>
              <a:t>parable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>
                <a:latin typeface="SassoonPrimaryInfant" pitchFamily="2" charset="0"/>
              </a:rPr>
              <a:t>belief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>
                <a:latin typeface="SassoonPrimaryInfant" pitchFamily="2" charset="0"/>
              </a:rPr>
              <a:t>loving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>
                <a:latin typeface="SassoonPrimaryInfant" pitchFamily="2" charset="0"/>
              </a:rPr>
              <a:t>welcoming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>
                <a:latin typeface="SassoonPrimaryInfant" pitchFamily="2" charset="0"/>
              </a:rPr>
              <a:t>Bible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>
                <a:latin typeface="SassoonPrimaryInfant" pitchFamily="2" charset="0"/>
              </a:rPr>
              <a:t>praise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/>
              <a:t/>
            </a:r>
            <a:br>
              <a:rPr lang="en-GB" sz="1600" dirty="0"/>
            </a:br>
            <a:r>
              <a:rPr lang="en-GB" sz="1400" dirty="0"/>
              <a:t/>
            </a:r>
            <a:br>
              <a:rPr lang="en-GB" sz="1400" dirty="0"/>
            </a:br>
            <a:r>
              <a:rPr lang="en-GB" sz="1400" dirty="0"/>
              <a:t/>
            </a:r>
            <a:br>
              <a:rPr lang="en-GB" sz="1400" dirty="0"/>
            </a:br>
            <a:endParaRPr lang="en-GB" sz="1400" dirty="0" smtClean="0">
              <a:latin typeface="SassoonPrimaryInfant" pitchFamily="2" charset="0"/>
            </a:endParaRPr>
          </a:p>
          <a:p>
            <a:endParaRPr lang="en-GB" sz="1400" dirty="0" smtClean="0">
              <a:latin typeface="SassoonPrimaryInfant" pitchFamily="2" charset="0"/>
            </a:endParaRPr>
          </a:p>
          <a:p>
            <a:endParaRPr lang="en-GB" sz="1400" dirty="0" smtClean="0">
              <a:latin typeface="SassoonPrimaryInfant" pitchFamily="2" charset="0"/>
            </a:endParaRPr>
          </a:p>
          <a:p>
            <a:endParaRPr lang="en-GB" sz="1400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92845" y="1331356"/>
            <a:ext cx="3062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SassoonPrimaryInfant" pitchFamily="2" charset="0"/>
              </a:rPr>
              <a:t>Knowledge Building Blocks</a:t>
            </a:r>
            <a:endParaRPr lang="en-GB" dirty="0" smtClean="0">
              <a:latin typeface="SassoonPrimaryInfant" pitchFamily="2" charset="0"/>
            </a:endParaRPr>
          </a:p>
          <a:p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6951128" y="1612822"/>
            <a:ext cx="35604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SassoonPrimaryInfant" pitchFamily="2" charset="0"/>
              </a:rPr>
              <a:t> </a:t>
            </a:r>
            <a:endParaRPr lang="en-GB" sz="1600" dirty="0" smtClean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>
              <a:latin typeface="SassoonPrimaryInfant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90618" y="122554"/>
            <a:ext cx="1526133" cy="6463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SassoonPrimaryInfant" pitchFamily="2" charset="0"/>
              </a:rPr>
              <a:t>YEAR 1</a:t>
            </a:r>
          </a:p>
          <a:p>
            <a:pPr algn="ctr"/>
            <a:r>
              <a:rPr lang="en-GB" b="1" dirty="0" smtClean="0">
                <a:latin typeface="SassoonPrimaryInfant" pitchFamily="2" charset="0"/>
              </a:rPr>
              <a:t>Term </a:t>
            </a:r>
            <a:r>
              <a:rPr lang="en-GB" b="1" dirty="0" smtClean="0">
                <a:latin typeface="SassoonPrimaryInfant" pitchFamily="2" charset="0"/>
              </a:rPr>
              <a:t>2</a:t>
            </a:r>
            <a:endParaRPr lang="en-GB" b="1" dirty="0">
              <a:latin typeface="SassoonPrimaryInfant" pitchFamily="2" charset="0"/>
            </a:endParaRPr>
          </a:p>
        </p:txBody>
      </p:sp>
      <p:pic>
        <p:nvPicPr>
          <p:cNvPr id="24" name="Picture 2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5" y="128958"/>
            <a:ext cx="562447" cy="756731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Rectangle 24"/>
          <p:cNvSpPr/>
          <p:nvPr/>
        </p:nvSpPr>
        <p:spPr>
          <a:xfrm>
            <a:off x="3981820" y="227529"/>
            <a:ext cx="5918618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i="1" dirty="0" smtClean="0">
                <a:solidFill>
                  <a:schemeClr val="bg1"/>
                </a:solidFill>
                <a:latin typeface="SassoonPrimaryInfa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What do Christians believe God is like?</a:t>
            </a:r>
            <a:endParaRPr lang="en-GB" sz="2400" dirty="0">
              <a:solidFill>
                <a:schemeClr val="bg1"/>
              </a:solidFill>
              <a:latin typeface="SassoonPrimaryInfant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object 2"/>
          <p:cNvSpPr txBox="1"/>
          <p:nvPr/>
        </p:nvSpPr>
        <p:spPr>
          <a:xfrm>
            <a:off x="-175181" y="268360"/>
            <a:ext cx="2782745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dirty="0" smtClean="0">
                <a:latin typeface="SassoonPrimaryInfant" pitchFamily="2" charset="0"/>
                <a:cs typeface="Times New Roman"/>
              </a:rPr>
              <a:t>God </a:t>
            </a:r>
            <a:endParaRPr sz="2000" dirty="0">
              <a:latin typeface="SassoonPrimaryInfant" pitchFamily="2" charset="0"/>
              <a:cs typeface="Times New Roman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69075" y="2693158"/>
            <a:ext cx="250209" cy="874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 flipV="1">
            <a:off x="1069075" y="3591638"/>
            <a:ext cx="428807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7122159" y="1297904"/>
            <a:ext cx="306203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SassoonPrimaryInfant" pitchFamily="2" charset="0"/>
              </a:rPr>
              <a:t>Key Bible Stories</a:t>
            </a:r>
          </a:p>
          <a:p>
            <a:endParaRPr lang="en-GB" dirty="0">
              <a:latin typeface="SassoonPrimaryInfant" pitchFamily="2" charset="0"/>
            </a:endParaRPr>
          </a:p>
          <a:p>
            <a:r>
              <a:rPr lang="en-GB" sz="1600" dirty="0"/>
              <a:t>Luke 15:1– 2, </a:t>
            </a:r>
            <a:r>
              <a:rPr lang="en-GB" sz="1600" dirty="0" smtClean="0"/>
              <a:t>11–32 Parable of the Lost Son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PrimaryInfant" pitchFamily="2" charset="0"/>
              </a:rPr>
              <a:t>A son asks his father for money, but spends it unwisely and runs out of money.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PrimaryInfant" pitchFamily="2" charset="0"/>
              </a:rPr>
              <a:t>He has to work as a pig farmer and is so hungry that he wants to eat the pigs’ food.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PrimaryInfant" pitchFamily="2" charset="0"/>
              </a:rPr>
              <a:t>He decides to go home and ask his father for forgiveness.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PrimaryInfant" pitchFamily="2" charset="0"/>
              </a:rPr>
              <a:t>His father is really pleased to see him and throws him a party.</a:t>
            </a:r>
            <a:r>
              <a:rPr lang="en-GB" sz="1600" dirty="0">
                <a:latin typeface="SassoonPrimaryInfant" pitchFamily="2" charset="0"/>
              </a:rPr>
              <a:t> </a:t>
            </a:r>
            <a:endParaRPr lang="en-GB" sz="1600" dirty="0" smtClean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PrimaryInfant" pitchFamily="2" charset="0"/>
              </a:rPr>
              <a:t>The </a:t>
            </a:r>
            <a:r>
              <a:rPr lang="en-GB" sz="1600" dirty="0">
                <a:latin typeface="SassoonPrimaryInfant" pitchFamily="2" charset="0"/>
              </a:rPr>
              <a:t>Parable of the Lost Son teaches that God is like a parent.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SassoonPrimaryInfant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9459883" y="111555"/>
            <a:ext cx="755019" cy="74901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0057" y="1770719"/>
            <a:ext cx="2336924" cy="3392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71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1366</TotalTime>
  <Words>86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SassoonPrimaryInfant</vt:lpstr>
      <vt:lpstr>Times New Roman</vt:lpstr>
      <vt:lpstr>Office Theme</vt:lpstr>
      <vt:lpstr>PowerPoint Presentation</vt:lpstr>
    </vt:vector>
  </TitlesOfParts>
  <Company>St Michaels CEP School, Tenterden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J Paskhin</dc:creator>
  <cp:lastModifiedBy>Mrs J Paskhin</cp:lastModifiedBy>
  <cp:revision>25</cp:revision>
  <dcterms:created xsi:type="dcterms:W3CDTF">2022-04-10T08:28:58Z</dcterms:created>
  <dcterms:modified xsi:type="dcterms:W3CDTF">2022-07-06T11:20:19Z</dcterms:modified>
</cp:coreProperties>
</file>