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7" d="100"/>
          <a:sy n="57" d="100"/>
        </p:scale>
        <p:origin x="10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7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7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9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5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3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4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45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82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8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65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5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61A1-8BC1-436F-BC53-5816BAFE4A6E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3037-E70F-41DA-A68B-37B2407467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0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77" y="12716"/>
            <a:ext cx="10307783" cy="940976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68375" y="1997542"/>
            <a:ext cx="37723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CRInfant" panose="02010503020300020003" pitchFamily="2" charset="0"/>
              </a:rPr>
              <a:t>Sikhs </a:t>
            </a:r>
            <a:r>
              <a:rPr lang="en-GB" sz="1600" dirty="0" smtClean="0">
                <a:latin typeface="SassoonPrimaryInfant" pitchFamily="2" charset="0"/>
              </a:rPr>
              <a:t>believe </a:t>
            </a:r>
            <a:r>
              <a:rPr lang="en-GB" sz="1600" dirty="0">
                <a:latin typeface="SassoonPrimaryInfant" pitchFamily="2" charset="0"/>
              </a:rPr>
              <a:t>that there is only one God, who they have several names for. (Waheguru)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600" dirty="0">
                <a:latin typeface="SassoonPrimaryInfant" pitchFamily="2" charset="0"/>
              </a:rPr>
              <a:t>Sikhs try to put the teachings and examples of the 10 gurus into daily practice by living a good life, treating everyone equally and sharing all they have.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600" dirty="0">
                <a:latin typeface="SassoonPrimaryInfant" pitchFamily="2" charset="0"/>
              </a:rPr>
              <a:t>It is important for Sikh’s to belong to a community of believers called the </a:t>
            </a:r>
            <a:r>
              <a:rPr lang="en-GB" sz="1600" dirty="0" err="1">
                <a:latin typeface="SassoonPrimaryInfant" pitchFamily="2" charset="0"/>
              </a:rPr>
              <a:t>Khalsa</a:t>
            </a:r>
            <a:r>
              <a:rPr lang="en-GB" sz="1600" dirty="0">
                <a:latin typeface="SassoonPrimaryInfant" pitchFamily="2" charset="0"/>
              </a:rPr>
              <a:t>.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1600" dirty="0" err="1">
                <a:latin typeface="SassoonPrimaryInfant" pitchFamily="2" charset="0"/>
              </a:rPr>
              <a:t>Khalsa</a:t>
            </a:r>
            <a:r>
              <a:rPr lang="en-GB" sz="1600" dirty="0">
                <a:latin typeface="SassoonPrimaryInfant" pitchFamily="2" charset="0"/>
              </a:rPr>
              <a:t> Sikhs wear 5 articles of faith which reminds them of their faith and duty as a </a:t>
            </a:r>
            <a:r>
              <a:rPr lang="en-GB" sz="1600" dirty="0" smtClean="0">
                <a:latin typeface="SassoonPrimaryInfant" pitchFamily="2" charset="0"/>
              </a:rPr>
              <a:t>Sikh</a:t>
            </a:r>
            <a:endParaRPr lang="en-GB" sz="1600" dirty="0">
              <a:latin typeface="SassoonPrimaryInfa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67505" y="885689"/>
            <a:ext cx="1874560" cy="10572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Key Vocabulary</a:t>
            </a:r>
          </a:p>
          <a:p>
            <a:endParaRPr lang="en-GB" sz="400" dirty="0" smtClean="0">
              <a:latin typeface="SassoonPrimaryInfant" pitchFamily="2" charset="0"/>
            </a:endParaRPr>
          </a:p>
          <a:p>
            <a:r>
              <a:rPr lang="en-GB" sz="100" dirty="0"/>
              <a:t/>
            </a:r>
            <a:br>
              <a:rPr lang="en-GB" sz="100" dirty="0"/>
            </a:br>
            <a:r>
              <a:rPr lang="en-GB" sz="1600" dirty="0">
                <a:latin typeface="SassoonPrimaryInfant" pitchFamily="2" charset="0"/>
              </a:rPr>
              <a:t>Sikh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Waheguru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guru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Khalsa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article of faith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duty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Mool</a:t>
            </a:r>
            <a:r>
              <a:rPr lang="en-GB" sz="1600" dirty="0">
                <a:latin typeface="SassoonPrimaryInfant" pitchFamily="2" charset="0"/>
              </a:rPr>
              <a:t> Mantra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Ik</a:t>
            </a:r>
            <a:r>
              <a:rPr lang="en-GB" sz="1600" dirty="0">
                <a:latin typeface="SassoonPrimaryInfant" pitchFamily="2" charset="0"/>
              </a:rPr>
              <a:t> </a:t>
            </a:r>
            <a:r>
              <a:rPr lang="en-GB" sz="1600" dirty="0" err="1">
                <a:latin typeface="SassoonPrimaryInfant" pitchFamily="2" charset="0"/>
              </a:rPr>
              <a:t>Onkar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Gurdwara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equality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Guru </a:t>
            </a:r>
            <a:r>
              <a:rPr lang="en-GB" sz="1600" dirty="0" err="1">
                <a:latin typeface="SassoonPrimaryInfant" pitchFamily="2" charset="0"/>
              </a:rPr>
              <a:t>Granth</a:t>
            </a:r>
            <a:r>
              <a:rPr lang="en-GB" sz="1600" dirty="0">
                <a:latin typeface="SassoonPrimaryInfant" pitchFamily="2" charset="0"/>
              </a:rPr>
              <a:t> Sahib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Kirat</a:t>
            </a:r>
            <a:r>
              <a:rPr lang="en-GB" sz="1600" dirty="0">
                <a:latin typeface="SassoonPrimaryInfant" pitchFamily="2" charset="0"/>
              </a:rPr>
              <a:t> </a:t>
            </a:r>
            <a:r>
              <a:rPr lang="en-GB" sz="1600" dirty="0" err="1">
                <a:latin typeface="SassoonPrimaryInfant" pitchFamily="2" charset="0"/>
              </a:rPr>
              <a:t>karo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Vand</a:t>
            </a:r>
            <a:r>
              <a:rPr lang="en-GB" sz="1600" dirty="0">
                <a:latin typeface="SassoonPrimaryInfant" pitchFamily="2" charset="0"/>
              </a:rPr>
              <a:t> </a:t>
            </a:r>
            <a:r>
              <a:rPr lang="en-GB" sz="1600" dirty="0" err="1">
                <a:latin typeface="SassoonPrimaryInfant" pitchFamily="2" charset="0"/>
              </a:rPr>
              <a:t>chakko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Naam</a:t>
            </a:r>
            <a:r>
              <a:rPr lang="en-GB" sz="1600" dirty="0">
                <a:latin typeface="SassoonPrimaryInfant" pitchFamily="2" charset="0"/>
              </a:rPr>
              <a:t> </a:t>
            </a:r>
            <a:r>
              <a:rPr lang="en-GB" sz="1600" dirty="0" err="1">
                <a:latin typeface="SassoonPrimaryInfant" pitchFamily="2" charset="0"/>
              </a:rPr>
              <a:t>japna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Amrit</a:t>
            </a:r>
            <a:r>
              <a:rPr lang="en-GB" sz="1600" dirty="0">
                <a:latin typeface="SassoonPrimaryInfant" pitchFamily="2" charset="0"/>
              </a:rPr>
              <a:t> Ceremony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Kesh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Khanga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Kara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Kaccha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Kirpan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 err="1">
                <a:latin typeface="SassoonPrimaryInfant" pitchFamily="2" charset="0"/>
              </a:rPr>
              <a:t>Patka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>
                <a:latin typeface="SassoonPrimaryInfant" pitchFamily="2" charset="0"/>
              </a:rPr>
              <a:t>turban</a:t>
            </a:r>
            <a:endParaRPr lang="en-GB" sz="1400" dirty="0">
              <a:latin typeface="SassoonPrimaryInfant" pitchFamily="2" charset="0"/>
            </a:endParaRPr>
          </a:p>
          <a:p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/>
            </a:r>
            <a:br>
              <a:rPr lang="en-GB" sz="1600" dirty="0"/>
            </a:b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/>
            </a:r>
            <a:br>
              <a:rPr lang="en-GB" sz="1400" dirty="0"/>
            </a:br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94780" y="1276068"/>
            <a:ext cx="3062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Knowledge Building Blocks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951128" y="1612822"/>
            <a:ext cx="3560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SassoonPrimaryInfant" pitchFamily="2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>
              <a:latin typeface="SassoonPrimaryInfa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90618" y="122554"/>
            <a:ext cx="1526133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SassoonPrimaryInfant" pitchFamily="2" charset="0"/>
              </a:rPr>
              <a:t>YEAR 3</a:t>
            </a:r>
            <a:endParaRPr lang="en-GB" b="1" dirty="0" smtClean="0">
              <a:latin typeface="SassoonPrimaryInfant" pitchFamily="2" charset="0"/>
            </a:endParaRPr>
          </a:p>
          <a:p>
            <a:pPr algn="ctr"/>
            <a:r>
              <a:rPr lang="en-GB" b="1" smtClean="0">
                <a:latin typeface="SassoonPrimaryInfant" pitchFamily="2" charset="0"/>
              </a:rPr>
              <a:t>Term </a:t>
            </a:r>
            <a:r>
              <a:rPr lang="en-GB" b="1" smtClean="0">
                <a:latin typeface="SassoonPrimaryInfant" pitchFamily="2" charset="0"/>
              </a:rPr>
              <a:t>2</a:t>
            </a:r>
            <a:endParaRPr lang="en-GB" b="1" dirty="0">
              <a:latin typeface="SassoonPrimaryInfant" pitchFamily="2" charset="0"/>
            </a:endParaRPr>
          </a:p>
        </p:txBody>
      </p:sp>
      <p:pic>
        <p:nvPicPr>
          <p:cNvPr id="24" name="Picture 2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24"/>
          <p:cNvSpPr/>
          <p:nvPr/>
        </p:nvSpPr>
        <p:spPr>
          <a:xfrm>
            <a:off x="4296506" y="224671"/>
            <a:ext cx="550016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i="1" dirty="0" smtClean="0">
                <a:solidFill>
                  <a:schemeClr val="bg1"/>
                </a:solidFill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What is important for Sikh people?</a:t>
            </a:r>
            <a:endParaRPr lang="en-GB" sz="2400" dirty="0">
              <a:solidFill>
                <a:schemeClr val="bg1"/>
              </a:solidFill>
              <a:latin typeface="SassoonPrimaryInfa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object 2"/>
          <p:cNvSpPr txBox="1"/>
          <p:nvPr/>
        </p:nvSpPr>
        <p:spPr>
          <a:xfrm>
            <a:off x="374068" y="263007"/>
            <a:ext cx="2782745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smtClean="0">
                <a:latin typeface="SassoonPrimaryInfant" pitchFamily="2" charset="0"/>
                <a:cs typeface="Times New Roman"/>
              </a:rPr>
              <a:t>Sikhism </a:t>
            </a:r>
            <a:endParaRPr sz="2000" dirty="0">
              <a:latin typeface="SassoonPrimaryInfant" pitchFamily="2" charset="0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22159" y="1297904"/>
            <a:ext cx="3062033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assoonPrimaryInfant" pitchFamily="2" charset="0"/>
              </a:rPr>
              <a:t>Key Stories</a:t>
            </a:r>
          </a:p>
          <a:p>
            <a:endParaRPr lang="en-GB" dirty="0">
              <a:latin typeface="SassoonPrimaryInfant" pitchFamily="2" charset="0"/>
            </a:endParaRPr>
          </a:p>
          <a:p>
            <a:r>
              <a:rPr lang="en-GB" sz="1600" dirty="0" smtClean="0">
                <a:latin typeface="SassoonPrimaryInfant" pitchFamily="2" charset="0"/>
              </a:rPr>
              <a:t>The </a:t>
            </a:r>
            <a:r>
              <a:rPr lang="en-GB" sz="1600" dirty="0">
                <a:latin typeface="SassoonPrimaryInfant" pitchFamily="2" charset="0"/>
              </a:rPr>
              <a:t>story of Guru Nanak and his </a:t>
            </a:r>
            <a:r>
              <a:rPr lang="en-GB" sz="1600" dirty="0" smtClean="0">
                <a:latin typeface="SassoonPrimaryInfant" pitchFamily="2" charset="0"/>
              </a:rPr>
              <a:t>call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Each </a:t>
            </a:r>
            <a:r>
              <a:rPr lang="en-GB" sz="1600" dirty="0">
                <a:latin typeface="SassoonPrimaryInfant" pitchFamily="2" charset="0"/>
              </a:rPr>
              <a:t>day before sunrise, Guru Nanak would go to the river to bathe in the cold water and sing God's praises. But one day he disappeared and could not be found</a:t>
            </a:r>
            <a:r>
              <a:rPr lang="en-GB" sz="1600" dirty="0" smtClean="0">
                <a:latin typeface="SassoonPrimaryInfant" pitchFamily="2" charset="0"/>
              </a:rPr>
              <a:t>.</a:t>
            </a:r>
            <a:endParaRPr lang="en-GB" sz="1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Nanak was </a:t>
            </a:r>
            <a:r>
              <a:rPr lang="en-GB" sz="1600" dirty="0">
                <a:latin typeface="SassoonPrimaryInfant" pitchFamily="2" charset="0"/>
              </a:rPr>
              <a:t>in a divine trance in which he was sitting in God's own presence</a:t>
            </a:r>
            <a:r>
              <a:rPr lang="en-GB" sz="1600" dirty="0" smtClean="0">
                <a:latin typeface="SassoonPrimaryInfant" pitchFamily="2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SassoonPrimaryInfant" pitchFamily="2" charset="0"/>
              </a:rPr>
              <a:t>After three days, Nanak </a:t>
            </a:r>
            <a:r>
              <a:rPr lang="en-GB" sz="1600" dirty="0" smtClean="0">
                <a:latin typeface="SassoonPrimaryInfant" pitchFamily="2" charset="0"/>
              </a:rPr>
              <a:t>comes </a:t>
            </a:r>
            <a:r>
              <a:rPr lang="en-GB" sz="1600" dirty="0">
                <a:latin typeface="SassoonPrimaryInfant" pitchFamily="2" charset="0"/>
              </a:rPr>
              <a:t>out of the </a:t>
            </a:r>
            <a:r>
              <a:rPr lang="en-GB" sz="1600" dirty="0" smtClean="0">
                <a:latin typeface="SassoonPrimaryInfant" pitchFamily="2" charset="0"/>
              </a:rPr>
              <a:t>river</a:t>
            </a:r>
            <a:r>
              <a:rPr lang="en-GB" sz="1600" dirty="0">
                <a:latin typeface="SassoonPrimaryInfant" pitchFamily="2" charset="0"/>
              </a:rPr>
              <a:t>. From that day on, he </a:t>
            </a:r>
            <a:r>
              <a:rPr lang="en-GB" sz="1600" dirty="0" smtClean="0">
                <a:latin typeface="SassoonPrimaryInfant" pitchFamily="2" charset="0"/>
              </a:rPr>
              <a:t>spreads </a:t>
            </a:r>
            <a:r>
              <a:rPr lang="en-GB" sz="1600" dirty="0">
                <a:latin typeface="SassoonPrimaryInfant" pitchFamily="2" charset="0"/>
              </a:rPr>
              <a:t>the message to everyone that all are equal, and equally loved by God, no matter how they worship him.</a:t>
            </a:r>
            <a:endParaRPr lang="en-GB" sz="16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00" dirty="0">
              <a:latin typeface="SassoonPrimaryInfant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297"/>
          <a:stretch/>
        </p:blipFill>
        <p:spPr>
          <a:xfrm>
            <a:off x="9522691" y="52109"/>
            <a:ext cx="693080" cy="833579"/>
          </a:xfrm>
          <a:prstGeom prst="rect">
            <a:avLst/>
          </a:prstGeom>
        </p:spPr>
      </p:pic>
      <p:pic>
        <p:nvPicPr>
          <p:cNvPr id="1026" name="Picture 2" descr="http://teach.files.bbci.co.uk/schoolradio/assemblies/images/sikhism_the_5_K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t="2884" r="1579" b="3282"/>
          <a:stretch/>
        </p:blipFill>
        <p:spPr bwMode="auto">
          <a:xfrm>
            <a:off x="4035379" y="1901779"/>
            <a:ext cx="2897747" cy="158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23255" y="3485882"/>
            <a:ext cx="1853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SassoonPrimaryInfant" pitchFamily="2" charset="0"/>
              </a:rPr>
              <a:t>5 articles of faith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203561" y="3976523"/>
            <a:ext cx="27066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err="1">
                <a:solidFill>
                  <a:srgbClr val="333333"/>
                </a:solidFill>
                <a:latin typeface="SassoonPrimaryInfant" pitchFamily="2" charset="0"/>
              </a:rPr>
              <a:t>kara</a:t>
            </a:r>
            <a:r>
              <a:rPr lang="en-GB" dirty="0">
                <a:solidFill>
                  <a:srgbClr val="333333"/>
                </a:solidFill>
                <a:latin typeface="SassoonPrimaryInfant" pitchFamily="2" charset="0"/>
              </a:rPr>
              <a:t> (bracelet)</a:t>
            </a:r>
          </a:p>
          <a:p>
            <a:pPr algn="ctr"/>
            <a:r>
              <a:rPr lang="en-GB" dirty="0" err="1">
                <a:solidFill>
                  <a:srgbClr val="333333"/>
                </a:solidFill>
                <a:latin typeface="SassoonPrimaryInfant" pitchFamily="2" charset="0"/>
              </a:rPr>
              <a:t>kachera</a:t>
            </a:r>
            <a:r>
              <a:rPr lang="en-GB" dirty="0">
                <a:solidFill>
                  <a:srgbClr val="333333"/>
                </a:solidFill>
                <a:latin typeface="SassoonPrimaryInfant" pitchFamily="2" charset="0"/>
              </a:rPr>
              <a:t> (underclothes)</a:t>
            </a:r>
          </a:p>
          <a:p>
            <a:pPr algn="ctr"/>
            <a:r>
              <a:rPr lang="en-GB" dirty="0" err="1">
                <a:solidFill>
                  <a:srgbClr val="333333"/>
                </a:solidFill>
                <a:latin typeface="SassoonPrimaryInfant" pitchFamily="2" charset="0"/>
              </a:rPr>
              <a:t>kirpan</a:t>
            </a:r>
            <a:r>
              <a:rPr lang="en-GB" dirty="0">
                <a:solidFill>
                  <a:srgbClr val="333333"/>
                </a:solidFill>
                <a:latin typeface="SassoonPrimaryInfant" pitchFamily="2" charset="0"/>
              </a:rPr>
              <a:t> (a small sword)</a:t>
            </a:r>
          </a:p>
          <a:p>
            <a:pPr algn="ctr"/>
            <a:r>
              <a:rPr lang="en-GB" dirty="0" err="1">
                <a:solidFill>
                  <a:srgbClr val="333333"/>
                </a:solidFill>
                <a:latin typeface="SassoonPrimaryInfant" pitchFamily="2" charset="0"/>
              </a:rPr>
              <a:t>kesh</a:t>
            </a:r>
            <a:r>
              <a:rPr lang="en-GB" dirty="0">
                <a:solidFill>
                  <a:srgbClr val="333333"/>
                </a:solidFill>
                <a:latin typeface="SassoonPrimaryInfant" pitchFamily="2" charset="0"/>
              </a:rPr>
              <a:t> (hair)</a:t>
            </a:r>
          </a:p>
          <a:p>
            <a:pPr algn="ctr"/>
            <a:r>
              <a:rPr lang="en-GB" dirty="0">
                <a:solidFill>
                  <a:srgbClr val="333333"/>
                </a:solidFill>
                <a:latin typeface="SassoonPrimaryInfant" pitchFamily="2" charset="0"/>
              </a:rPr>
              <a:t>kanga (comb)</a:t>
            </a:r>
            <a:endParaRPr lang="en-GB" b="0" i="0" dirty="0">
              <a:solidFill>
                <a:srgbClr val="333333"/>
              </a:solidFill>
              <a:effectLst/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3314</TotalTime>
  <Words>192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SassoonCRInfant</vt:lpstr>
      <vt:lpstr>SassoonPrimaryInfant</vt:lpstr>
      <vt:lpstr>Times New Roman</vt:lpstr>
      <vt:lpstr>Office Theme</vt:lpstr>
      <vt:lpstr>PowerPoint Presentation</vt:lpstr>
    </vt:vector>
  </TitlesOfParts>
  <Company>St Michaels CEP School, Tenterden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Paskhin</dc:creator>
  <cp:lastModifiedBy>Mrs J Paskhin</cp:lastModifiedBy>
  <cp:revision>44</cp:revision>
  <dcterms:created xsi:type="dcterms:W3CDTF">2022-04-10T08:28:58Z</dcterms:created>
  <dcterms:modified xsi:type="dcterms:W3CDTF">2022-08-02T05:58:10Z</dcterms:modified>
</cp:coreProperties>
</file>