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6" roundtripDataSignature="AMtx7mjc/TfGEVFq5owSMHM/jP/D+z/eR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3"/>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3"/>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6"/>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6"/>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7"/>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7"/>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7"/>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7"/>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7"/>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0"/>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0"/>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1"/>
          <p:cNvSpPr/>
          <p:nvPr>
            <p:ph idx="2" type="pic"/>
          </p:nvPr>
        </p:nvSpPr>
        <p:spPr>
          <a:xfrm>
            <a:off x="5183188" y="987425"/>
            <a:ext cx="6172200" cy="4873625"/>
          </a:xfrm>
          <a:prstGeom prst="rect">
            <a:avLst/>
          </a:prstGeom>
          <a:noFill/>
          <a:ln>
            <a:noFill/>
          </a:ln>
        </p:spPr>
      </p:sp>
      <p:sp>
        <p:nvSpPr>
          <p:cNvPr id="64" name="Google Shape;64;p11"/>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10.jpg"/><Relationship Id="rId10" Type="http://schemas.openxmlformats.org/officeDocument/2006/relationships/image" Target="../media/image8.jpg"/><Relationship Id="rId13" Type="http://schemas.openxmlformats.org/officeDocument/2006/relationships/image" Target="../media/image14.jpg"/><Relationship Id="rId12" Type="http://schemas.openxmlformats.org/officeDocument/2006/relationships/image" Target="../media/image9.jp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jpg"/><Relationship Id="rId9" Type="http://schemas.openxmlformats.org/officeDocument/2006/relationships/image" Target="../media/image7.jpg"/><Relationship Id="rId15" Type="http://schemas.openxmlformats.org/officeDocument/2006/relationships/image" Target="../media/image13.jpg"/><Relationship Id="rId14" Type="http://schemas.openxmlformats.org/officeDocument/2006/relationships/image" Target="../media/image11.jpg"/><Relationship Id="rId17" Type="http://schemas.openxmlformats.org/officeDocument/2006/relationships/image" Target="../media/image12.jpg"/><Relationship Id="rId16" Type="http://schemas.openxmlformats.org/officeDocument/2006/relationships/image" Target="../media/image15.jpg"/><Relationship Id="rId5" Type="http://schemas.openxmlformats.org/officeDocument/2006/relationships/image" Target="../media/image5.png"/><Relationship Id="rId6" Type="http://schemas.openxmlformats.org/officeDocument/2006/relationships/image" Target="../media/image3.jpg"/><Relationship Id="rId7" Type="http://schemas.openxmlformats.org/officeDocument/2006/relationships/image" Target="../media/image4.jpg"/><Relationship Id="rId8"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p:nvPr/>
        </p:nvSpPr>
        <p:spPr>
          <a:xfrm>
            <a:off x="0" y="9980"/>
            <a:ext cx="10307783" cy="1036933"/>
          </a:xfrm>
          <a:prstGeom prst="rect">
            <a:avLst/>
          </a:prstGeom>
          <a:solidFill>
            <a:srgbClr val="33CCC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85" name="Google Shape;85;p1"/>
          <p:cNvSpPr txBox="1"/>
          <p:nvPr/>
        </p:nvSpPr>
        <p:spPr>
          <a:xfrm>
            <a:off x="678597" y="251447"/>
            <a:ext cx="4847831" cy="553998"/>
          </a:xfrm>
          <a:prstGeom prst="rect">
            <a:avLst/>
          </a:prstGeom>
          <a:noFill/>
          <a:ln>
            <a:noFill/>
          </a:ln>
        </p:spPr>
        <p:txBody>
          <a:bodyPr anchorCtr="0" anchor="t" bIns="0" lIns="0" spcFirstLastPara="1" rIns="0" wrap="square" tIns="0">
            <a:spAutoFit/>
          </a:bodyPr>
          <a:lstStyle/>
          <a:p>
            <a:pPr indent="0" lvl="0" marL="0" marR="0" rtl="0" algn="ctr">
              <a:spcBef>
                <a:spcPts val="0"/>
              </a:spcBef>
              <a:spcAft>
                <a:spcPts val="0"/>
              </a:spcAft>
              <a:buNone/>
            </a:pPr>
            <a:r>
              <a:rPr b="0" i="0" lang="en-GB" sz="3600" u="none" cap="none" strike="noStrike">
                <a:solidFill>
                  <a:schemeClr val="dk1"/>
                </a:solidFill>
                <a:latin typeface="Arial"/>
                <a:ea typeface="Arial"/>
                <a:cs typeface="Arial"/>
                <a:sym typeface="Arial"/>
              </a:rPr>
              <a:t>To Infinity and Beyond</a:t>
            </a:r>
            <a:endParaRPr b="0" i="0" sz="2000" u="none" cap="none" strike="noStrike">
              <a:solidFill>
                <a:schemeClr val="dk1"/>
              </a:solidFill>
              <a:latin typeface="Arial"/>
              <a:ea typeface="Arial"/>
              <a:cs typeface="Arial"/>
              <a:sym typeface="Arial"/>
            </a:endParaRPr>
          </a:p>
        </p:txBody>
      </p:sp>
      <p:sp>
        <p:nvSpPr>
          <p:cNvPr id="86" name="Google Shape;86;p1"/>
          <p:cNvSpPr txBox="1"/>
          <p:nvPr/>
        </p:nvSpPr>
        <p:spPr>
          <a:xfrm>
            <a:off x="1822736" y="1358012"/>
            <a:ext cx="3597600" cy="5048700"/>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chemeClr val="dk1"/>
              </a:buClr>
              <a:buSzPts val="1400"/>
              <a:buFont typeface="Arial"/>
              <a:buChar char="•"/>
            </a:pPr>
            <a:r>
              <a:rPr b="0" i="0" lang="en-GB" sz="1400" u="none" cap="none" strike="noStrike">
                <a:solidFill>
                  <a:schemeClr val="dk1"/>
                </a:solidFill>
                <a:latin typeface="Arial"/>
                <a:ea typeface="Arial"/>
                <a:cs typeface="Arial"/>
                <a:sym typeface="Arial"/>
              </a:rPr>
              <a:t>People have looked to the skies for generations, curious about what is out there</a:t>
            </a:r>
            <a:endParaRPr/>
          </a:p>
          <a:p>
            <a:pPr indent="-285750" lvl="0" marL="285750" marR="0" rtl="0" algn="l">
              <a:spcBef>
                <a:spcPts val="0"/>
              </a:spcBef>
              <a:spcAft>
                <a:spcPts val="0"/>
              </a:spcAft>
              <a:buClr>
                <a:schemeClr val="dk1"/>
              </a:buClr>
              <a:buSzPts val="1400"/>
              <a:buFont typeface="Arial"/>
              <a:buChar char="•"/>
            </a:pPr>
            <a:r>
              <a:rPr b="0" i="0" lang="en-GB" sz="1400" u="none" cap="none" strike="noStrike">
                <a:solidFill>
                  <a:schemeClr val="dk1"/>
                </a:solidFill>
                <a:latin typeface="Arial"/>
                <a:ea typeface="Arial"/>
                <a:cs typeface="Arial"/>
                <a:sym typeface="Arial"/>
              </a:rPr>
              <a:t>The Space Race 1955-1975, was a time when the USA and Russia competed to achieve space flight</a:t>
            </a:r>
            <a:endParaRPr/>
          </a:p>
          <a:p>
            <a:pPr indent="-285750" lvl="0" marL="285750" marR="0" rtl="0" algn="l">
              <a:spcBef>
                <a:spcPts val="0"/>
              </a:spcBef>
              <a:spcAft>
                <a:spcPts val="0"/>
              </a:spcAft>
              <a:buClr>
                <a:schemeClr val="dk1"/>
              </a:buClr>
              <a:buSzPts val="1400"/>
              <a:buFont typeface="Arial"/>
              <a:buChar char="•"/>
            </a:pPr>
            <a:r>
              <a:rPr b="0" i="0" lang="en-GB" sz="1400" u="none" cap="none" strike="noStrike">
                <a:solidFill>
                  <a:schemeClr val="dk1"/>
                </a:solidFill>
                <a:latin typeface="Arial"/>
                <a:ea typeface="Arial"/>
                <a:cs typeface="Arial"/>
                <a:sym typeface="Arial"/>
              </a:rPr>
              <a:t>The first animal in space were fruit flies, followed by a monkey</a:t>
            </a:r>
            <a:endParaRPr/>
          </a:p>
          <a:p>
            <a:pPr indent="-285750" lvl="0" marL="285750" marR="0" rtl="0" algn="l">
              <a:spcBef>
                <a:spcPts val="0"/>
              </a:spcBef>
              <a:spcAft>
                <a:spcPts val="0"/>
              </a:spcAft>
              <a:buClr>
                <a:schemeClr val="dk1"/>
              </a:buClr>
              <a:buSzPts val="1400"/>
              <a:buFont typeface="Arial"/>
              <a:buChar char="•"/>
            </a:pPr>
            <a:r>
              <a:rPr b="0" i="0" lang="en-GB" sz="1400" u="none" cap="none" strike="noStrike">
                <a:solidFill>
                  <a:schemeClr val="dk1"/>
                </a:solidFill>
                <a:latin typeface="Arial"/>
                <a:ea typeface="Arial"/>
                <a:cs typeface="Arial"/>
                <a:sym typeface="Arial"/>
              </a:rPr>
              <a:t>Laika, a dog, was the first animal to orbit the earth in a spacecraft</a:t>
            </a:r>
            <a:endParaRPr/>
          </a:p>
          <a:p>
            <a:pPr indent="-285750" lvl="0" marL="285750" marR="0" rtl="0" algn="l">
              <a:spcBef>
                <a:spcPts val="0"/>
              </a:spcBef>
              <a:spcAft>
                <a:spcPts val="0"/>
              </a:spcAft>
              <a:buClr>
                <a:schemeClr val="dk1"/>
              </a:buClr>
              <a:buSzPts val="1400"/>
              <a:buFont typeface="Arial"/>
              <a:buChar char="•"/>
            </a:pPr>
            <a:r>
              <a:rPr b="0" i="0" lang="en-GB" sz="1400" u="none" cap="none" strike="noStrike">
                <a:solidFill>
                  <a:schemeClr val="dk1"/>
                </a:solidFill>
                <a:latin typeface="Arial"/>
                <a:ea typeface="Arial"/>
                <a:cs typeface="Arial"/>
                <a:sym typeface="Arial"/>
              </a:rPr>
              <a:t>The first man in space was Russian Yuri Gagarin in 1961</a:t>
            </a:r>
            <a:endParaRPr/>
          </a:p>
          <a:p>
            <a:pPr indent="-285750" lvl="0" marL="285750" marR="0" rtl="0" algn="l">
              <a:spcBef>
                <a:spcPts val="0"/>
              </a:spcBef>
              <a:spcAft>
                <a:spcPts val="0"/>
              </a:spcAft>
              <a:buClr>
                <a:schemeClr val="dk1"/>
              </a:buClr>
              <a:buSzPts val="1400"/>
              <a:buFont typeface="Arial"/>
              <a:buChar char="•"/>
            </a:pPr>
            <a:r>
              <a:rPr b="0" i="0" lang="en-GB" sz="1400" u="none" cap="none" strike="noStrike">
                <a:solidFill>
                  <a:schemeClr val="dk1"/>
                </a:solidFill>
                <a:latin typeface="Arial"/>
                <a:ea typeface="Arial"/>
                <a:cs typeface="Arial"/>
                <a:sym typeface="Arial"/>
              </a:rPr>
              <a:t>The Americans launched their Apollo 11 space mission in 1969.  They landed on the moon and completed a space walk.</a:t>
            </a:r>
            <a:endParaRPr/>
          </a:p>
          <a:p>
            <a:pPr indent="-285750" lvl="0" marL="285750" marR="0" rtl="0" algn="l">
              <a:spcBef>
                <a:spcPts val="0"/>
              </a:spcBef>
              <a:spcAft>
                <a:spcPts val="0"/>
              </a:spcAft>
              <a:buClr>
                <a:schemeClr val="dk1"/>
              </a:buClr>
              <a:buSzPts val="1400"/>
              <a:buFont typeface="Arial"/>
              <a:buChar char="•"/>
            </a:pPr>
            <a:r>
              <a:rPr b="0" i="0" lang="en-GB" sz="1400" u="none" cap="none" strike="noStrike">
                <a:solidFill>
                  <a:schemeClr val="dk1"/>
                </a:solidFill>
                <a:latin typeface="Arial"/>
                <a:ea typeface="Arial"/>
                <a:cs typeface="Arial"/>
                <a:sym typeface="Arial"/>
              </a:rPr>
              <a:t>The first satellite (Sputnik 1) was launched by the Russians in 1957.  We now rely on satellites for helping us to predict the weather, to enhance TV signals and telephone communication and for the internet</a:t>
            </a:r>
            <a:br>
              <a:rPr b="0" i="0" lang="en-GB" sz="1400" u="none" cap="none" strike="noStrike">
                <a:solidFill>
                  <a:schemeClr val="dk1"/>
                </a:solidFill>
                <a:latin typeface="Calibri"/>
                <a:ea typeface="Calibri"/>
                <a:cs typeface="Calibri"/>
                <a:sym typeface="Calibri"/>
              </a:rPr>
            </a:br>
            <a:endParaRPr b="0" i="0" sz="1400" u="none" cap="none" strike="noStrike">
              <a:solidFill>
                <a:schemeClr val="dk1"/>
              </a:solidFill>
              <a:latin typeface="Arial"/>
              <a:ea typeface="Arial"/>
              <a:cs typeface="Arial"/>
              <a:sym typeface="Arial"/>
            </a:endParaRPr>
          </a:p>
        </p:txBody>
      </p:sp>
      <p:sp>
        <p:nvSpPr>
          <p:cNvPr id="87" name="Google Shape;87;p1"/>
          <p:cNvSpPr txBox="1"/>
          <p:nvPr/>
        </p:nvSpPr>
        <p:spPr>
          <a:xfrm>
            <a:off x="10400628" y="714078"/>
            <a:ext cx="1634836" cy="538609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GB" sz="1800" u="none" cap="none" strike="noStrike">
                <a:solidFill>
                  <a:schemeClr val="dk1"/>
                </a:solidFill>
                <a:latin typeface="Arial"/>
                <a:ea typeface="Arial"/>
                <a:cs typeface="Arial"/>
                <a:sym typeface="Arial"/>
              </a:rPr>
              <a:t>Key Vocabulary</a:t>
            </a:r>
            <a:endParaRPr sz="400">
              <a:solidFill>
                <a:schemeClr val="dk1"/>
              </a:solidFill>
              <a:latin typeface="Arial"/>
              <a:ea typeface="Arial"/>
              <a:cs typeface="Arial"/>
              <a:sym typeface="Arial"/>
            </a:endParaRPr>
          </a:p>
          <a:p>
            <a:pPr indent="0" lvl="0" marL="0" marR="0" rtl="0" algn="l">
              <a:spcBef>
                <a:spcPts val="0"/>
              </a:spcBef>
              <a:spcAft>
                <a:spcPts val="0"/>
              </a:spcAft>
              <a:buNone/>
            </a:pPr>
            <a:r>
              <a:rPr lang="en-GB" sz="1400">
                <a:solidFill>
                  <a:schemeClr val="dk1"/>
                </a:solidFill>
                <a:latin typeface="Arial"/>
                <a:ea typeface="Arial"/>
                <a:cs typeface="Arial"/>
                <a:sym typeface="Arial"/>
              </a:rPr>
              <a:t>space</a:t>
            </a:r>
            <a:endParaRPr/>
          </a:p>
          <a:p>
            <a:pPr indent="0" lvl="0" marL="0" marR="0" rtl="0" algn="l">
              <a:spcBef>
                <a:spcPts val="0"/>
              </a:spcBef>
              <a:spcAft>
                <a:spcPts val="0"/>
              </a:spcAft>
              <a:buNone/>
            </a:pPr>
            <a:r>
              <a:rPr lang="en-GB" sz="1400">
                <a:solidFill>
                  <a:schemeClr val="dk1"/>
                </a:solidFill>
                <a:latin typeface="Arial"/>
                <a:ea typeface="Arial"/>
                <a:cs typeface="Arial"/>
                <a:sym typeface="Arial"/>
              </a:rPr>
              <a:t>space race</a:t>
            </a:r>
            <a:endParaRPr/>
          </a:p>
          <a:p>
            <a:pPr indent="0" lvl="0" marL="0" marR="0" rtl="0" algn="l">
              <a:spcBef>
                <a:spcPts val="0"/>
              </a:spcBef>
              <a:spcAft>
                <a:spcPts val="0"/>
              </a:spcAft>
              <a:buNone/>
            </a:pPr>
            <a:r>
              <a:rPr lang="en-GB" sz="1400">
                <a:solidFill>
                  <a:schemeClr val="dk1"/>
                </a:solidFill>
                <a:latin typeface="Arial"/>
                <a:ea typeface="Arial"/>
                <a:cs typeface="Arial"/>
                <a:sym typeface="Arial"/>
              </a:rPr>
              <a:t>spacecraft</a:t>
            </a:r>
            <a:endParaRPr/>
          </a:p>
          <a:p>
            <a:pPr indent="0" lvl="0" marL="0" marR="0" rtl="0" algn="l">
              <a:spcBef>
                <a:spcPts val="0"/>
              </a:spcBef>
              <a:spcAft>
                <a:spcPts val="0"/>
              </a:spcAft>
              <a:buNone/>
            </a:pPr>
            <a:r>
              <a:rPr lang="en-GB" sz="1400">
                <a:solidFill>
                  <a:schemeClr val="dk1"/>
                </a:solidFill>
                <a:latin typeface="Arial"/>
                <a:ea typeface="Arial"/>
                <a:cs typeface="Arial"/>
                <a:sym typeface="Arial"/>
              </a:rPr>
              <a:t>rocket</a:t>
            </a:r>
            <a:endParaRPr/>
          </a:p>
          <a:p>
            <a:pPr indent="0" lvl="0" marL="0" marR="0" rtl="0" algn="l">
              <a:spcBef>
                <a:spcPts val="0"/>
              </a:spcBef>
              <a:spcAft>
                <a:spcPts val="0"/>
              </a:spcAft>
              <a:buNone/>
            </a:pPr>
            <a:r>
              <a:rPr lang="en-GB" sz="1400">
                <a:solidFill>
                  <a:schemeClr val="dk1"/>
                </a:solidFill>
                <a:latin typeface="Arial"/>
                <a:ea typeface="Arial"/>
                <a:cs typeface="Arial"/>
                <a:sym typeface="Arial"/>
              </a:rPr>
              <a:t>Apollo 11</a:t>
            </a:r>
            <a:endParaRPr/>
          </a:p>
          <a:p>
            <a:pPr indent="0" lvl="0" marL="0" marR="0" rtl="0" algn="l">
              <a:spcBef>
                <a:spcPts val="0"/>
              </a:spcBef>
              <a:spcAft>
                <a:spcPts val="0"/>
              </a:spcAft>
              <a:buNone/>
            </a:pPr>
            <a:r>
              <a:rPr lang="en-GB" sz="1400">
                <a:solidFill>
                  <a:schemeClr val="dk1"/>
                </a:solidFill>
                <a:latin typeface="Arial"/>
                <a:ea typeface="Arial"/>
                <a:cs typeface="Arial"/>
                <a:sym typeface="Arial"/>
              </a:rPr>
              <a:t>Sputnik</a:t>
            </a:r>
            <a:endParaRPr/>
          </a:p>
          <a:p>
            <a:pPr indent="0" lvl="0" marL="0" marR="0" rtl="0" algn="l">
              <a:spcBef>
                <a:spcPts val="0"/>
              </a:spcBef>
              <a:spcAft>
                <a:spcPts val="0"/>
              </a:spcAft>
              <a:buNone/>
            </a:pPr>
            <a:r>
              <a:rPr lang="en-GB" sz="1400">
                <a:solidFill>
                  <a:schemeClr val="dk1"/>
                </a:solidFill>
                <a:latin typeface="Arial"/>
                <a:ea typeface="Arial"/>
                <a:cs typeface="Arial"/>
                <a:sym typeface="Arial"/>
              </a:rPr>
              <a:t>satellite</a:t>
            </a:r>
            <a:endParaRPr/>
          </a:p>
          <a:p>
            <a:pPr indent="0" lvl="0" marL="0" marR="0" rtl="0" algn="l">
              <a:spcBef>
                <a:spcPts val="0"/>
              </a:spcBef>
              <a:spcAft>
                <a:spcPts val="0"/>
              </a:spcAft>
              <a:buNone/>
            </a:pPr>
            <a:r>
              <a:rPr lang="en-GB" sz="1400">
                <a:solidFill>
                  <a:schemeClr val="dk1"/>
                </a:solidFill>
                <a:latin typeface="Arial"/>
                <a:ea typeface="Arial"/>
                <a:cs typeface="Arial"/>
                <a:sym typeface="Arial"/>
              </a:rPr>
              <a:t>Earth</a:t>
            </a:r>
            <a:endParaRPr/>
          </a:p>
          <a:p>
            <a:pPr indent="0" lvl="0" marL="0" marR="0" rtl="0" algn="l">
              <a:spcBef>
                <a:spcPts val="0"/>
              </a:spcBef>
              <a:spcAft>
                <a:spcPts val="0"/>
              </a:spcAft>
              <a:buNone/>
            </a:pPr>
            <a:r>
              <a:rPr lang="en-GB" sz="1400">
                <a:solidFill>
                  <a:schemeClr val="dk1"/>
                </a:solidFill>
                <a:latin typeface="Arial"/>
                <a:ea typeface="Arial"/>
                <a:cs typeface="Arial"/>
                <a:sym typeface="Arial"/>
              </a:rPr>
              <a:t>Mercury</a:t>
            </a:r>
            <a:endParaRPr/>
          </a:p>
          <a:p>
            <a:pPr indent="0" lvl="0" marL="0" marR="0" rtl="0" algn="l">
              <a:spcBef>
                <a:spcPts val="0"/>
              </a:spcBef>
              <a:spcAft>
                <a:spcPts val="0"/>
              </a:spcAft>
              <a:buNone/>
            </a:pPr>
            <a:r>
              <a:rPr lang="en-GB" sz="1400">
                <a:solidFill>
                  <a:schemeClr val="dk1"/>
                </a:solidFill>
                <a:latin typeface="Arial"/>
                <a:ea typeface="Arial"/>
                <a:cs typeface="Arial"/>
                <a:sym typeface="Arial"/>
              </a:rPr>
              <a:t>Venus</a:t>
            </a:r>
            <a:endParaRPr/>
          </a:p>
          <a:p>
            <a:pPr indent="0" lvl="0" marL="0" marR="0" rtl="0" algn="l">
              <a:spcBef>
                <a:spcPts val="0"/>
              </a:spcBef>
              <a:spcAft>
                <a:spcPts val="0"/>
              </a:spcAft>
              <a:buNone/>
            </a:pPr>
            <a:r>
              <a:rPr lang="en-GB" sz="1400">
                <a:solidFill>
                  <a:schemeClr val="dk1"/>
                </a:solidFill>
                <a:latin typeface="Arial"/>
                <a:ea typeface="Arial"/>
                <a:cs typeface="Arial"/>
                <a:sym typeface="Arial"/>
              </a:rPr>
              <a:t>Mars</a:t>
            </a:r>
            <a:endParaRPr/>
          </a:p>
          <a:p>
            <a:pPr indent="0" lvl="0" marL="0" marR="0" rtl="0" algn="l">
              <a:spcBef>
                <a:spcPts val="0"/>
              </a:spcBef>
              <a:spcAft>
                <a:spcPts val="0"/>
              </a:spcAft>
              <a:buNone/>
            </a:pPr>
            <a:r>
              <a:rPr lang="en-GB" sz="1400">
                <a:solidFill>
                  <a:schemeClr val="dk1"/>
                </a:solidFill>
                <a:latin typeface="Arial"/>
                <a:ea typeface="Arial"/>
                <a:cs typeface="Arial"/>
                <a:sym typeface="Arial"/>
              </a:rPr>
              <a:t>Juptiter</a:t>
            </a:r>
            <a:endParaRPr sz="1400">
              <a:solidFill>
                <a:schemeClr val="dk1"/>
              </a:solidFill>
              <a:latin typeface="Arial"/>
              <a:ea typeface="Arial"/>
              <a:cs typeface="Arial"/>
              <a:sym typeface="Arial"/>
            </a:endParaRPr>
          </a:p>
          <a:p>
            <a:pPr indent="0" lvl="0" marL="0" marR="0" rtl="0" algn="l">
              <a:spcBef>
                <a:spcPts val="0"/>
              </a:spcBef>
              <a:spcAft>
                <a:spcPts val="0"/>
              </a:spcAft>
              <a:buNone/>
            </a:pPr>
            <a:r>
              <a:rPr lang="en-GB" sz="1400">
                <a:solidFill>
                  <a:schemeClr val="dk1"/>
                </a:solidFill>
                <a:latin typeface="Arial"/>
                <a:ea typeface="Arial"/>
                <a:cs typeface="Arial"/>
                <a:sym typeface="Arial"/>
              </a:rPr>
              <a:t>Saturn </a:t>
            </a:r>
            <a:endParaRPr/>
          </a:p>
          <a:p>
            <a:pPr indent="0" lvl="0" marL="0" marR="0" rtl="0" algn="l">
              <a:spcBef>
                <a:spcPts val="0"/>
              </a:spcBef>
              <a:spcAft>
                <a:spcPts val="0"/>
              </a:spcAft>
              <a:buNone/>
            </a:pPr>
            <a:r>
              <a:rPr lang="en-GB" sz="1400">
                <a:solidFill>
                  <a:schemeClr val="dk1"/>
                </a:solidFill>
                <a:latin typeface="Arial"/>
                <a:ea typeface="Arial"/>
                <a:cs typeface="Arial"/>
                <a:sym typeface="Arial"/>
              </a:rPr>
              <a:t>Uranus</a:t>
            </a:r>
            <a:endParaRPr/>
          </a:p>
          <a:p>
            <a:pPr indent="0" lvl="0" marL="0" marR="0" rtl="0" algn="l">
              <a:spcBef>
                <a:spcPts val="0"/>
              </a:spcBef>
              <a:spcAft>
                <a:spcPts val="0"/>
              </a:spcAft>
              <a:buNone/>
            </a:pPr>
            <a:r>
              <a:rPr lang="en-GB" sz="1400">
                <a:solidFill>
                  <a:schemeClr val="dk1"/>
                </a:solidFill>
                <a:latin typeface="Arial"/>
                <a:ea typeface="Arial"/>
                <a:cs typeface="Arial"/>
                <a:sym typeface="Arial"/>
              </a:rPr>
              <a:t>Solar System</a:t>
            </a:r>
            <a:endParaRPr/>
          </a:p>
          <a:p>
            <a:pPr indent="0" lvl="0" marL="0" marR="0" rtl="0" algn="l">
              <a:spcBef>
                <a:spcPts val="0"/>
              </a:spcBef>
              <a:spcAft>
                <a:spcPts val="0"/>
              </a:spcAft>
              <a:buNone/>
            </a:pPr>
            <a:r>
              <a:rPr lang="en-GB" sz="1400">
                <a:solidFill>
                  <a:schemeClr val="dk1"/>
                </a:solidFill>
                <a:latin typeface="Arial"/>
                <a:ea typeface="Arial"/>
                <a:cs typeface="Arial"/>
                <a:sym typeface="Arial"/>
              </a:rPr>
              <a:t>Milky Way</a:t>
            </a:r>
            <a:endParaRPr/>
          </a:p>
          <a:p>
            <a:pPr indent="0" lvl="0" marL="0" marR="0" rtl="0" algn="l">
              <a:spcBef>
                <a:spcPts val="0"/>
              </a:spcBef>
              <a:spcAft>
                <a:spcPts val="0"/>
              </a:spcAft>
              <a:buNone/>
            </a:pPr>
            <a:r>
              <a:rPr lang="en-GB" sz="1400">
                <a:solidFill>
                  <a:schemeClr val="dk1"/>
                </a:solidFill>
                <a:latin typeface="Arial"/>
                <a:ea typeface="Arial"/>
                <a:cs typeface="Arial"/>
                <a:sym typeface="Arial"/>
              </a:rPr>
              <a:t>shuttle</a:t>
            </a:r>
            <a:endParaRPr/>
          </a:p>
          <a:p>
            <a:pPr indent="0" lvl="0" marL="0" marR="0" rtl="0" algn="l">
              <a:spcBef>
                <a:spcPts val="0"/>
              </a:spcBef>
              <a:spcAft>
                <a:spcPts val="0"/>
              </a:spcAft>
              <a:buNone/>
            </a:pPr>
            <a:r>
              <a:rPr lang="en-GB" sz="1400">
                <a:solidFill>
                  <a:schemeClr val="dk1"/>
                </a:solidFill>
                <a:latin typeface="Arial"/>
                <a:ea typeface="Arial"/>
                <a:cs typeface="Arial"/>
                <a:sym typeface="Arial"/>
              </a:rPr>
              <a:t>telescope</a:t>
            </a:r>
            <a:endParaRPr/>
          </a:p>
          <a:p>
            <a:pPr indent="0" lvl="0" marL="0" marR="0" rtl="0" algn="l">
              <a:spcBef>
                <a:spcPts val="0"/>
              </a:spcBef>
              <a:spcAft>
                <a:spcPts val="0"/>
              </a:spcAft>
              <a:buNone/>
            </a:pPr>
            <a:r>
              <a:rPr lang="en-GB" sz="1400">
                <a:solidFill>
                  <a:schemeClr val="dk1"/>
                </a:solidFill>
                <a:latin typeface="Arial"/>
                <a:ea typeface="Arial"/>
                <a:cs typeface="Arial"/>
                <a:sym typeface="Arial"/>
              </a:rPr>
              <a:t>universe</a:t>
            </a:r>
            <a:endParaRPr/>
          </a:p>
          <a:p>
            <a:pPr indent="0" lvl="0" marL="0" marR="0" rtl="0" algn="l">
              <a:spcBef>
                <a:spcPts val="0"/>
              </a:spcBef>
              <a:spcAft>
                <a:spcPts val="0"/>
              </a:spcAft>
              <a:buNone/>
            </a:pPr>
            <a:r>
              <a:rPr lang="en-GB" sz="1400">
                <a:solidFill>
                  <a:schemeClr val="dk1"/>
                </a:solidFill>
                <a:latin typeface="Arial"/>
                <a:ea typeface="Arial"/>
                <a:cs typeface="Arial"/>
                <a:sym typeface="Arial"/>
              </a:rPr>
              <a:t>meteor</a:t>
            </a:r>
            <a:endParaRPr/>
          </a:p>
          <a:p>
            <a:pPr indent="0" lvl="0" marL="0" marR="0" rtl="0" algn="l">
              <a:spcBef>
                <a:spcPts val="0"/>
              </a:spcBef>
              <a:spcAft>
                <a:spcPts val="0"/>
              </a:spcAft>
              <a:buNone/>
            </a:pPr>
            <a:r>
              <a:rPr lang="en-GB" sz="1400">
                <a:solidFill>
                  <a:schemeClr val="dk1"/>
                </a:solidFill>
                <a:latin typeface="Arial"/>
                <a:ea typeface="Arial"/>
                <a:cs typeface="Arial"/>
                <a:sym typeface="Arial"/>
              </a:rPr>
              <a:t>Comet</a:t>
            </a:r>
            <a:endParaRPr/>
          </a:p>
          <a:p>
            <a:pPr indent="0" lvl="0" marL="0" marR="0" rtl="0" algn="l">
              <a:spcBef>
                <a:spcPts val="0"/>
              </a:spcBef>
              <a:spcAft>
                <a:spcPts val="0"/>
              </a:spcAft>
              <a:buNone/>
            </a:pPr>
            <a:r>
              <a:rPr lang="en-GB" sz="1400">
                <a:solidFill>
                  <a:schemeClr val="dk1"/>
                </a:solidFill>
                <a:latin typeface="Arial"/>
                <a:ea typeface="Arial"/>
                <a:cs typeface="Arial"/>
                <a:sym typeface="Arial"/>
              </a:rPr>
              <a:t>planet</a:t>
            </a:r>
            <a:endParaRPr sz="1400">
              <a:solidFill>
                <a:schemeClr val="dk1"/>
              </a:solidFill>
              <a:latin typeface="Arial"/>
              <a:ea typeface="Arial"/>
              <a:cs typeface="Arial"/>
              <a:sym typeface="Arial"/>
            </a:endParaRPr>
          </a:p>
          <a:p>
            <a:pPr indent="0" lvl="0" marL="0" marR="0" rtl="0" algn="l">
              <a:spcBef>
                <a:spcPts val="0"/>
              </a:spcBef>
              <a:spcAft>
                <a:spcPts val="0"/>
              </a:spcAft>
              <a:buNone/>
            </a:pPr>
            <a:r>
              <a:t/>
            </a:r>
            <a:endParaRPr sz="1400">
              <a:solidFill>
                <a:schemeClr val="dk1"/>
              </a:solidFill>
              <a:latin typeface="Arial"/>
              <a:ea typeface="Arial"/>
              <a:cs typeface="Arial"/>
              <a:sym typeface="Arial"/>
            </a:endParaRPr>
          </a:p>
        </p:txBody>
      </p:sp>
      <p:sp>
        <p:nvSpPr>
          <p:cNvPr id="88" name="Google Shape;88;p1"/>
          <p:cNvSpPr txBox="1"/>
          <p:nvPr/>
        </p:nvSpPr>
        <p:spPr>
          <a:xfrm>
            <a:off x="187900" y="1161827"/>
            <a:ext cx="2228850"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History</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9" name="Google Shape;89;p1"/>
          <p:cNvSpPr txBox="1"/>
          <p:nvPr/>
        </p:nvSpPr>
        <p:spPr>
          <a:xfrm>
            <a:off x="5028448" y="1252005"/>
            <a:ext cx="263412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Science</a:t>
            </a:r>
            <a:endParaRPr/>
          </a:p>
        </p:txBody>
      </p:sp>
      <p:sp>
        <p:nvSpPr>
          <p:cNvPr id="90" name="Google Shape;90;p1"/>
          <p:cNvSpPr/>
          <p:nvPr/>
        </p:nvSpPr>
        <p:spPr>
          <a:xfrm>
            <a:off x="-12656067" y="5651910"/>
            <a:ext cx="56574" cy="45719"/>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b="0" sz="1800" u="none">
              <a:solidFill>
                <a:schemeClr val="dk1"/>
              </a:solidFill>
              <a:latin typeface="Calibri"/>
              <a:ea typeface="Calibri"/>
              <a:cs typeface="Calibri"/>
              <a:sym typeface="Calibri"/>
            </a:endParaRPr>
          </a:p>
        </p:txBody>
      </p:sp>
      <p:sp>
        <p:nvSpPr>
          <p:cNvPr id="91" name="Google Shape;91;p1"/>
          <p:cNvSpPr txBox="1"/>
          <p:nvPr/>
        </p:nvSpPr>
        <p:spPr>
          <a:xfrm>
            <a:off x="5625902" y="1570199"/>
            <a:ext cx="3057690" cy="954107"/>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chemeClr val="dk1"/>
              </a:buClr>
              <a:buSzPts val="1400"/>
              <a:buFont typeface="Arial"/>
              <a:buChar char="•"/>
            </a:pPr>
            <a:r>
              <a:rPr lang="en-GB" sz="1400">
                <a:solidFill>
                  <a:schemeClr val="dk1"/>
                </a:solidFill>
                <a:latin typeface="Arial"/>
                <a:ea typeface="Arial"/>
                <a:cs typeface="Arial"/>
                <a:sym typeface="Arial"/>
              </a:rPr>
              <a:t>There are 8 planets in the solar system that all orbit the sun: Earth, Mercury, Venus, Mars, Jupiter, Saturn, Uranus and Neptune  </a:t>
            </a:r>
            <a:endParaRPr/>
          </a:p>
        </p:txBody>
      </p:sp>
      <p:sp>
        <p:nvSpPr>
          <p:cNvPr id="92" name="Google Shape;92;p1"/>
          <p:cNvSpPr txBox="1"/>
          <p:nvPr/>
        </p:nvSpPr>
        <p:spPr>
          <a:xfrm>
            <a:off x="10422027" y="67747"/>
            <a:ext cx="1526133" cy="646331"/>
          </a:xfrm>
          <a:prstGeom prst="rect">
            <a:avLst/>
          </a:prstGeom>
          <a:noFill/>
          <a:ln cap="flat" cmpd="sng" w="9525">
            <a:solidFill>
              <a:srgbClr val="42719B"/>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1800">
                <a:solidFill>
                  <a:schemeClr val="dk1"/>
                </a:solidFill>
                <a:latin typeface="Arial"/>
                <a:ea typeface="Arial"/>
                <a:cs typeface="Arial"/>
                <a:sym typeface="Arial"/>
              </a:rPr>
              <a:t>YEAR 2</a:t>
            </a:r>
            <a:endParaRPr/>
          </a:p>
          <a:p>
            <a:pPr indent="0" lvl="0" marL="0" marR="0" rtl="0" algn="ctr">
              <a:spcBef>
                <a:spcPts val="0"/>
              </a:spcBef>
              <a:spcAft>
                <a:spcPts val="0"/>
              </a:spcAft>
              <a:buNone/>
            </a:pPr>
            <a:r>
              <a:rPr b="1" lang="en-GB" sz="1800">
                <a:solidFill>
                  <a:schemeClr val="dk1"/>
                </a:solidFill>
                <a:latin typeface="Arial"/>
                <a:ea typeface="Arial"/>
                <a:cs typeface="Arial"/>
                <a:sym typeface="Arial"/>
              </a:rPr>
              <a:t>Term 3/4</a:t>
            </a:r>
            <a:endParaRPr b="1" sz="1800">
              <a:solidFill>
                <a:schemeClr val="dk1"/>
              </a:solidFill>
              <a:latin typeface="Arial"/>
              <a:ea typeface="Arial"/>
              <a:cs typeface="Arial"/>
              <a:sym typeface="Arial"/>
            </a:endParaRPr>
          </a:p>
        </p:txBody>
      </p:sp>
      <p:pic>
        <p:nvPicPr>
          <p:cNvPr id="93" name="Google Shape;93;p1"/>
          <p:cNvPicPr preferRelativeResize="0"/>
          <p:nvPr/>
        </p:nvPicPr>
        <p:blipFill rotWithShape="1">
          <a:blip r:embed="rId4">
            <a:alphaModFix/>
          </a:blip>
          <a:srcRect b="0" l="0" r="0" t="0"/>
          <a:stretch/>
        </p:blipFill>
        <p:spPr>
          <a:xfrm>
            <a:off x="92845" y="128958"/>
            <a:ext cx="562447" cy="756731"/>
          </a:xfrm>
          <a:prstGeom prst="rect">
            <a:avLst/>
          </a:prstGeom>
          <a:noFill/>
          <a:ln>
            <a:noFill/>
          </a:ln>
        </p:spPr>
      </p:pic>
      <p:sp>
        <p:nvSpPr>
          <p:cNvPr descr="Climate in Europe in a nutshell. - Maps on the Web" id="94" name="Google Shape;94;p1"/>
          <p:cNvSpPr/>
          <p:nvPr/>
        </p:nvSpPr>
        <p:spPr>
          <a:xfrm>
            <a:off x="155575" y="-144463"/>
            <a:ext cx="304800" cy="21421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descr="Apollo 11: Wild Facts About NASA's Moon-Landing Mission" id="95" name="Google Shape;95;p1"/>
          <p:cNvPicPr preferRelativeResize="0"/>
          <p:nvPr/>
        </p:nvPicPr>
        <p:blipFill rotWithShape="1">
          <a:blip r:embed="rId5">
            <a:alphaModFix/>
          </a:blip>
          <a:srcRect b="0" l="0" r="0" t="0"/>
          <a:stretch/>
        </p:blipFill>
        <p:spPr>
          <a:xfrm>
            <a:off x="155575" y="1598682"/>
            <a:ext cx="1335524" cy="1001643"/>
          </a:xfrm>
          <a:prstGeom prst="rect">
            <a:avLst/>
          </a:prstGeom>
          <a:noFill/>
          <a:ln>
            <a:noFill/>
          </a:ln>
        </p:spPr>
      </p:pic>
      <p:pic>
        <p:nvPicPr>
          <p:cNvPr descr="Laika, the first animal in space" id="96" name="Google Shape;96;p1"/>
          <p:cNvPicPr preferRelativeResize="0"/>
          <p:nvPr/>
        </p:nvPicPr>
        <p:blipFill rotWithShape="1">
          <a:blip r:embed="rId6">
            <a:alphaModFix/>
          </a:blip>
          <a:srcRect b="0" l="0" r="0" t="0"/>
          <a:stretch/>
        </p:blipFill>
        <p:spPr>
          <a:xfrm>
            <a:off x="142996" y="2698897"/>
            <a:ext cx="1361779" cy="907853"/>
          </a:xfrm>
          <a:prstGeom prst="rect">
            <a:avLst/>
          </a:prstGeom>
          <a:noFill/>
          <a:ln>
            <a:noFill/>
          </a:ln>
        </p:spPr>
      </p:pic>
      <p:pic>
        <p:nvPicPr>
          <p:cNvPr descr="Remembering Yuri Gagarin 50 Years Later | NASA" id="97" name="Google Shape;97;p1"/>
          <p:cNvPicPr preferRelativeResize="0"/>
          <p:nvPr/>
        </p:nvPicPr>
        <p:blipFill rotWithShape="1">
          <a:blip r:embed="rId7">
            <a:alphaModFix/>
          </a:blip>
          <a:srcRect b="0" l="0" r="0" t="0"/>
          <a:stretch/>
        </p:blipFill>
        <p:spPr>
          <a:xfrm>
            <a:off x="123250" y="3705322"/>
            <a:ext cx="1367849" cy="911899"/>
          </a:xfrm>
          <a:prstGeom prst="rect">
            <a:avLst/>
          </a:prstGeom>
          <a:noFill/>
          <a:ln>
            <a:noFill/>
          </a:ln>
        </p:spPr>
      </p:pic>
      <p:pic>
        <p:nvPicPr>
          <p:cNvPr descr="Solar System - Simple English Wikipedia, the free encyclopedia" id="98" name="Google Shape;98;p1"/>
          <p:cNvPicPr preferRelativeResize="0"/>
          <p:nvPr/>
        </p:nvPicPr>
        <p:blipFill rotWithShape="1">
          <a:blip r:embed="rId8">
            <a:alphaModFix/>
          </a:blip>
          <a:srcRect b="0" l="0" r="0" t="0"/>
          <a:stretch/>
        </p:blipFill>
        <p:spPr>
          <a:xfrm>
            <a:off x="8579886" y="1602740"/>
            <a:ext cx="1678729" cy="972296"/>
          </a:xfrm>
          <a:prstGeom prst="rect">
            <a:avLst/>
          </a:prstGeom>
          <a:noFill/>
          <a:ln>
            <a:noFill/>
          </a:ln>
        </p:spPr>
      </p:pic>
      <p:sp>
        <p:nvSpPr>
          <p:cNvPr id="99" name="Google Shape;99;p1"/>
          <p:cNvSpPr txBox="1"/>
          <p:nvPr/>
        </p:nvSpPr>
        <p:spPr>
          <a:xfrm>
            <a:off x="5625902" y="2464195"/>
            <a:ext cx="4632713" cy="3323987"/>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chemeClr val="dk1"/>
              </a:buClr>
              <a:buSzPts val="1400"/>
              <a:buFont typeface="Arial"/>
              <a:buChar char="•"/>
            </a:pPr>
            <a:r>
              <a:rPr lang="en-GB" sz="1400">
                <a:solidFill>
                  <a:schemeClr val="dk1"/>
                </a:solidFill>
                <a:latin typeface="Arial"/>
                <a:ea typeface="Arial"/>
                <a:cs typeface="Arial"/>
                <a:sym typeface="Arial"/>
              </a:rPr>
              <a:t>Pluto is a dwarf planet.</a:t>
            </a:r>
            <a:endParaRPr sz="1400">
              <a:solidFill>
                <a:schemeClr val="dk1"/>
              </a:solidFill>
              <a:latin typeface="Arial"/>
              <a:ea typeface="Arial"/>
              <a:cs typeface="Arial"/>
              <a:sym typeface="Arial"/>
            </a:endParaRPr>
          </a:p>
          <a:p>
            <a:pPr indent="-285750" lvl="0" marL="285750" marR="0" rtl="0" algn="l">
              <a:spcBef>
                <a:spcPts val="0"/>
              </a:spcBef>
              <a:spcAft>
                <a:spcPts val="0"/>
              </a:spcAft>
              <a:buClr>
                <a:schemeClr val="dk1"/>
              </a:buClr>
              <a:buSzPts val="1400"/>
              <a:buFont typeface="Arial"/>
              <a:buChar char="•"/>
            </a:pPr>
            <a:r>
              <a:rPr lang="en-GB" sz="1400">
                <a:solidFill>
                  <a:schemeClr val="dk1"/>
                </a:solidFill>
                <a:latin typeface="Arial"/>
                <a:ea typeface="Arial"/>
                <a:cs typeface="Arial"/>
                <a:sym typeface="Arial"/>
              </a:rPr>
              <a:t>We can recall the order of the planets using the mnemonic: </a:t>
            </a:r>
            <a:r>
              <a:rPr b="1" i="1" lang="en-GB" sz="1400">
                <a:solidFill>
                  <a:schemeClr val="dk1"/>
                </a:solidFill>
                <a:latin typeface="Arial"/>
                <a:ea typeface="Arial"/>
                <a:cs typeface="Arial"/>
                <a:sym typeface="Arial"/>
              </a:rPr>
              <a:t>M</a:t>
            </a:r>
            <a:r>
              <a:rPr i="1" lang="en-GB" sz="1400">
                <a:solidFill>
                  <a:schemeClr val="dk1"/>
                </a:solidFill>
                <a:latin typeface="Arial"/>
                <a:ea typeface="Arial"/>
                <a:cs typeface="Arial"/>
                <a:sym typeface="Arial"/>
              </a:rPr>
              <a:t>y </a:t>
            </a:r>
            <a:r>
              <a:rPr b="1" i="1" lang="en-GB" sz="1400">
                <a:solidFill>
                  <a:schemeClr val="dk1"/>
                </a:solidFill>
                <a:latin typeface="Arial"/>
                <a:ea typeface="Arial"/>
                <a:cs typeface="Arial"/>
                <a:sym typeface="Arial"/>
              </a:rPr>
              <a:t>V</a:t>
            </a:r>
            <a:r>
              <a:rPr i="1" lang="en-GB" sz="1400">
                <a:solidFill>
                  <a:schemeClr val="dk1"/>
                </a:solidFill>
                <a:latin typeface="Arial"/>
                <a:ea typeface="Arial"/>
                <a:cs typeface="Arial"/>
                <a:sym typeface="Arial"/>
              </a:rPr>
              <a:t>ery </a:t>
            </a:r>
            <a:r>
              <a:rPr b="1" i="1" lang="en-GB" sz="1400">
                <a:solidFill>
                  <a:schemeClr val="dk1"/>
                </a:solidFill>
                <a:latin typeface="Arial"/>
                <a:ea typeface="Arial"/>
                <a:cs typeface="Arial"/>
                <a:sym typeface="Arial"/>
              </a:rPr>
              <a:t>E</a:t>
            </a:r>
            <a:r>
              <a:rPr i="1" lang="en-GB" sz="1400">
                <a:solidFill>
                  <a:schemeClr val="dk1"/>
                </a:solidFill>
                <a:latin typeface="Arial"/>
                <a:ea typeface="Arial"/>
                <a:cs typeface="Arial"/>
                <a:sym typeface="Arial"/>
              </a:rPr>
              <a:t>asy </a:t>
            </a:r>
            <a:r>
              <a:rPr b="1" i="1" lang="en-GB" sz="1400">
                <a:solidFill>
                  <a:schemeClr val="dk1"/>
                </a:solidFill>
                <a:latin typeface="Arial"/>
                <a:ea typeface="Arial"/>
                <a:cs typeface="Arial"/>
                <a:sym typeface="Arial"/>
              </a:rPr>
              <a:t>M</a:t>
            </a:r>
            <a:r>
              <a:rPr i="1" lang="en-GB" sz="1400">
                <a:solidFill>
                  <a:schemeClr val="dk1"/>
                </a:solidFill>
                <a:latin typeface="Arial"/>
                <a:ea typeface="Arial"/>
                <a:cs typeface="Arial"/>
                <a:sym typeface="Arial"/>
              </a:rPr>
              <a:t>ethod </a:t>
            </a:r>
            <a:r>
              <a:rPr b="1" i="1" lang="en-GB" sz="1400">
                <a:solidFill>
                  <a:schemeClr val="dk1"/>
                </a:solidFill>
                <a:latin typeface="Arial"/>
                <a:ea typeface="Arial"/>
                <a:cs typeface="Arial"/>
                <a:sym typeface="Arial"/>
              </a:rPr>
              <a:t>J</a:t>
            </a:r>
            <a:r>
              <a:rPr i="1" lang="en-GB" sz="1400">
                <a:solidFill>
                  <a:schemeClr val="dk1"/>
                </a:solidFill>
                <a:latin typeface="Arial"/>
                <a:ea typeface="Arial"/>
                <a:cs typeface="Arial"/>
                <a:sym typeface="Arial"/>
              </a:rPr>
              <a:t>ust</a:t>
            </a:r>
            <a:r>
              <a:rPr b="1" i="1" lang="en-GB" sz="1400">
                <a:solidFill>
                  <a:schemeClr val="dk1"/>
                </a:solidFill>
                <a:latin typeface="Arial"/>
                <a:ea typeface="Arial"/>
                <a:cs typeface="Arial"/>
                <a:sym typeface="Arial"/>
              </a:rPr>
              <a:t> S</a:t>
            </a:r>
            <a:r>
              <a:rPr i="1" lang="en-GB" sz="1400">
                <a:solidFill>
                  <a:schemeClr val="dk1"/>
                </a:solidFill>
                <a:latin typeface="Arial"/>
                <a:ea typeface="Arial"/>
                <a:cs typeface="Arial"/>
                <a:sym typeface="Arial"/>
              </a:rPr>
              <a:t>peeds </a:t>
            </a:r>
            <a:r>
              <a:rPr b="1" i="1" lang="en-GB" sz="1400">
                <a:solidFill>
                  <a:schemeClr val="dk1"/>
                </a:solidFill>
                <a:latin typeface="Arial"/>
                <a:ea typeface="Arial"/>
                <a:cs typeface="Arial"/>
                <a:sym typeface="Arial"/>
              </a:rPr>
              <a:t>U</a:t>
            </a:r>
            <a:r>
              <a:rPr i="1" lang="en-GB" sz="1400">
                <a:solidFill>
                  <a:schemeClr val="dk1"/>
                </a:solidFill>
                <a:latin typeface="Arial"/>
                <a:ea typeface="Arial"/>
                <a:cs typeface="Arial"/>
                <a:sym typeface="Arial"/>
              </a:rPr>
              <a:t>p </a:t>
            </a:r>
            <a:r>
              <a:rPr b="1" i="1" lang="en-GB" sz="1400">
                <a:solidFill>
                  <a:schemeClr val="dk1"/>
                </a:solidFill>
                <a:latin typeface="Arial"/>
                <a:ea typeface="Arial"/>
                <a:cs typeface="Arial"/>
                <a:sym typeface="Arial"/>
              </a:rPr>
              <a:t>N</a:t>
            </a:r>
            <a:r>
              <a:rPr i="1" lang="en-GB" sz="1400">
                <a:solidFill>
                  <a:schemeClr val="dk1"/>
                </a:solidFill>
                <a:latin typeface="Arial"/>
                <a:ea typeface="Arial"/>
                <a:cs typeface="Arial"/>
                <a:sym typeface="Arial"/>
              </a:rPr>
              <a:t>aming </a:t>
            </a:r>
            <a:r>
              <a:rPr b="1" i="1" lang="en-GB" sz="1400">
                <a:solidFill>
                  <a:schemeClr val="dk1"/>
                </a:solidFill>
                <a:latin typeface="Arial"/>
                <a:ea typeface="Arial"/>
                <a:cs typeface="Arial"/>
                <a:sym typeface="Arial"/>
              </a:rPr>
              <a:t>P</a:t>
            </a:r>
            <a:r>
              <a:rPr i="1" lang="en-GB" sz="1400">
                <a:solidFill>
                  <a:schemeClr val="dk1"/>
                </a:solidFill>
                <a:latin typeface="Arial"/>
                <a:ea typeface="Arial"/>
                <a:cs typeface="Arial"/>
                <a:sym typeface="Arial"/>
              </a:rPr>
              <a:t>lanets</a:t>
            </a:r>
            <a:endParaRPr/>
          </a:p>
          <a:p>
            <a:pPr indent="-285750" lvl="0" marL="285750" marR="0" rtl="0" algn="l">
              <a:spcBef>
                <a:spcPts val="0"/>
              </a:spcBef>
              <a:spcAft>
                <a:spcPts val="0"/>
              </a:spcAft>
              <a:buClr>
                <a:schemeClr val="dk1"/>
              </a:buClr>
              <a:buSzPts val="1400"/>
              <a:buFont typeface="Arial"/>
              <a:buChar char="•"/>
            </a:pPr>
            <a:r>
              <a:rPr lang="en-GB" sz="1400">
                <a:solidFill>
                  <a:schemeClr val="dk1"/>
                </a:solidFill>
                <a:latin typeface="Arial"/>
                <a:ea typeface="Arial"/>
                <a:cs typeface="Arial"/>
                <a:sym typeface="Arial"/>
              </a:rPr>
              <a:t>Earth is a big place but within the solar system it is quite small. It would take 1.3 million planets the size of Earth to fill up the sun. Earth is a lot smaller than planets like Jupiter and Saturn.</a:t>
            </a:r>
            <a:endParaRPr/>
          </a:p>
          <a:p>
            <a:pPr indent="-285750" lvl="0" marL="285750" marR="0" rtl="0" algn="l">
              <a:spcBef>
                <a:spcPts val="0"/>
              </a:spcBef>
              <a:spcAft>
                <a:spcPts val="0"/>
              </a:spcAft>
              <a:buClr>
                <a:schemeClr val="dk1"/>
              </a:buClr>
              <a:buSzPts val="1400"/>
              <a:buFont typeface="Arial"/>
              <a:buChar char="•"/>
            </a:pPr>
            <a:r>
              <a:rPr lang="en-GB" sz="1400">
                <a:solidFill>
                  <a:schemeClr val="dk1"/>
                </a:solidFill>
                <a:latin typeface="Arial"/>
                <a:ea typeface="Arial"/>
                <a:cs typeface="Arial"/>
                <a:sym typeface="Arial"/>
              </a:rPr>
              <a:t>The Solar System was formed 4.6 billion years ago from a cloud of gas and dust called the solar nebula. </a:t>
            </a:r>
            <a:endParaRPr sz="1400">
              <a:solidFill>
                <a:schemeClr val="dk1"/>
              </a:solidFill>
              <a:latin typeface="Arial"/>
              <a:ea typeface="Arial"/>
              <a:cs typeface="Arial"/>
              <a:sym typeface="Arial"/>
            </a:endParaRPr>
          </a:p>
          <a:p>
            <a:pPr indent="-285750" lvl="0" marL="285750" marR="0" rtl="0" algn="l">
              <a:spcBef>
                <a:spcPts val="0"/>
              </a:spcBef>
              <a:spcAft>
                <a:spcPts val="0"/>
              </a:spcAft>
              <a:buClr>
                <a:schemeClr val="dk1"/>
              </a:buClr>
              <a:buSzPts val="1400"/>
              <a:buFont typeface="Arial"/>
              <a:buChar char="•"/>
            </a:pPr>
            <a:r>
              <a:rPr lang="en-GB" sz="1400">
                <a:solidFill>
                  <a:schemeClr val="dk1"/>
                </a:solidFill>
                <a:latin typeface="Arial"/>
                <a:ea typeface="Arial"/>
                <a:cs typeface="Arial"/>
                <a:sym typeface="Arial"/>
              </a:rPr>
              <a:t>The solar system is part of the Milky Way</a:t>
            </a:r>
            <a:endParaRPr/>
          </a:p>
          <a:p>
            <a:pPr indent="-285750" lvl="0" marL="285750" marR="0" rtl="0" algn="l">
              <a:spcBef>
                <a:spcPts val="0"/>
              </a:spcBef>
              <a:spcAft>
                <a:spcPts val="0"/>
              </a:spcAft>
              <a:buClr>
                <a:schemeClr val="dk1"/>
              </a:buClr>
              <a:buSzPts val="1400"/>
              <a:buFont typeface="Arial"/>
              <a:buChar char="•"/>
            </a:pPr>
            <a:r>
              <a:rPr lang="en-GB" sz="1400">
                <a:solidFill>
                  <a:schemeClr val="dk1"/>
                </a:solidFill>
                <a:latin typeface="Arial"/>
                <a:ea typeface="Arial"/>
                <a:cs typeface="Arial"/>
                <a:sym typeface="Arial"/>
              </a:rPr>
              <a:t>There are at least 30 times more stars in The Milky Way than there are people on Earth.</a:t>
            </a:r>
            <a:endParaRPr/>
          </a:p>
          <a:p>
            <a:pPr indent="-285750" lvl="0" marL="285750" marR="0" rtl="0" algn="l">
              <a:spcBef>
                <a:spcPts val="0"/>
              </a:spcBef>
              <a:spcAft>
                <a:spcPts val="0"/>
              </a:spcAft>
              <a:buClr>
                <a:schemeClr val="dk1"/>
              </a:buClr>
              <a:buSzPts val="1400"/>
              <a:buFont typeface="Arial"/>
              <a:buChar char="•"/>
            </a:pPr>
            <a:r>
              <a:rPr lang="en-GB" sz="1400">
                <a:solidFill>
                  <a:schemeClr val="dk1"/>
                </a:solidFill>
                <a:latin typeface="Arial"/>
                <a:ea typeface="Arial"/>
                <a:cs typeface="Arial"/>
                <a:sym typeface="Arial"/>
              </a:rPr>
              <a:t>The sun is 93 million miles from the Earth</a:t>
            </a:r>
            <a:endParaRPr/>
          </a:p>
          <a:p>
            <a:pPr indent="-196850" lvl="0" marL="285750" marR="0" rtl="0" algn="l">
              <a:spcBef>
                <a:spcPts val="0"/>
              </a:spcBef>
              <a:spcAft>
                <a:spcPts val="0"/>
              </a:spcAft>
              <a:buClr>
                <a:schemeClr val="dk1"/>
              </a:buClr>
              <a:buSzPts val="1400"/>
              <a:buFont typeface="Arial"/>
              <a:buNone/>
            </a:pPr>
            <a:r>
              <a:t/>
            </a:r>
            <a:endParaRPr sz="1400">
              <a:solidFill>
                <a:schemeClr val="dk1"/>
              </a:solidFill>
              <a:latin typeface="Arial"/>
              <a:ea typeface="Arial"/>
              <a:cs typeface="Arial"/>
              <a:sym typeface="Arial"/>
            </a:endParaRPr>
          </a:p>
        </p:txBody>
      </p:sp>
      <p:pic>
        <p:nvPicPr>
          <p:cNvPr descr="How Sputnik 1 launched the space age" id="100" name="Google Shape;100;p1"/>
          <p:cNvPicPr preferRelativeResize="0"/>
          <p:nvPr/>
        </p:nvPicPr>
        <p:blipFill rotWithShape="1">
          <a:blip r:embed="rId9">
            <a:alphaModFix/>
          </a:blip>
          <a:srcRect b="0" l="0" r="0" t="0"/>
          <a:stretch/>
        </p:blipFill>
        <p:spPr>
          <a:xfrm>
            <a:off x="123251" y="4715793"/>
            <a:ext cx="1383424" cy="936117"/>
          </a:xfrm>
          <a:prstGeom prst="rect">
            <a:avLst/>
          </a:prstGeom>
          <a:noFill/>
          <a:ln>
            <a:noFill/>
          </a:ln>
        </p:spPr>
      </p:pic>
      <p:pic>
        <p:nvPicPr>
          <p:cNvPr descr="The sun with a corona mass ejection" id="101" name="Google Shape;101;p1"/>
          <p:cNvPicPr preferRelativeResize="0"/>
          <p:nvPr/>
        </p:nvPicPr>
        <p:blipFill rotWithShape="1">
          <a:blip r:embed="rId10">
            <a:alphaModFix/>
          </a:blip>
          <a:srcRect b="0" l="0" r="0" t="0"/>
          <a:stretch/>
        </p:blipFill>
        <p:spPr>
          <a:xfrm>
            <a:off x="2945627" y="5788460"/>
            <a:ext cx="931558" cy="931558"/>
          </a:xfrm>
          <a:prstGeom prst="rect">
            <a:avLst/>
          </a:prstGeom>
          <a:noFill/>
          <a:ln>
            <a:noFill/>
          </a:ln>
        </p:spPr>
      </p:pic>
      <p:pic>
        <p:nvPicPr>
          <p:cNvPr descr="What is Earth? How We Answer Could Define Our Future | World Economic Forum" id="102" name="Google Shape;102;p1"/>
          <p:cNvPicPr preferRelativeResize="0"/>
          <p:nvPr/>
        </p:nvPicPr>
        <p:blipFill rotWithShape="1">
          <a:blip r:embed="rId11">
            <a:alphaModFix/>
          </a:blip>
          <a:srcRect b="0" l="0" r="0" t="0"/>
          <a:stretch/>
        </p:blipFill>
        <p:spPr>
          <a:xfrm>
            <a:off x="6216759" y="5804351"/>
            <a:ext cx="1025843" cy="931558"/>
          </a:xfrm>
          <a:prstGeom prst="rect">
            <a:avLst/>
          </a:prstGeom>
          <a:noFill/>
          <a:ln>
            <a:noFill/>
          </a:ln>
        </p:spPr>
      </p:pic>
      <p:pic>
        <p:nvPicPr>
          <p:cNvPr descr="ESA - Top Five Mercury mysteries that BepiColombo will solve" id="103" name="Google Shape;103;p1"/>
          <p:cNvPicPr preferRelativeResize="0"/>
          <p:nvPr/>
        </p:nvPicPr>
        <p:blipFill rotWithShape="1">
          <a:blip r:embed="rId12">
            <a:alphaModFix/>
          </a:blip>
          <a:srcRect b="0" l="19700" r="19960" t="0"/>
          <a:stretch/>
        </p:blipFill>
        <p:spPr>
          <a:xfrm flipH="1">
            <a:off x="4019718" y="5820242"/>
            <a:ext cx="965187" cy="899776"/>
          </a:xfrm>
          <a:prstGeom prst="rect">
            <a:avLst/>
          </a:prstGeom>
          <a:noFill/>
          <a:ln>
            <a:noFill/>
          </a:ln>
        </p:spPr>
      </p:pic>
      <p:pic>
        <p:nvPicPr>
          <p:cNvPr descr="NASA Selects 2 Missions to Study 'Lost Habitable' World of Venus | NASA" id="104" name="Google Shape;104;p1"/>
          <p:cNvPicPr preferRelativeResize="0"/>
          <p:nvPr/>
        </p:nvPicPr>
        <p:blipFill rotWithShape="1">
          <a:blip r:embed="rId13">
            <a:alphaModFix/>
          </a:blip>
          <a:srcRect b="0" l="20194" r="20420" t="0"/>
          <a:stretch/>
        </p:blipFill>
        <p:spPr>
          <a:xfrm>
            <a:off x="5112431" y="5820242"/>
            <a:ext cx="976802" cy="925233"/>
          </a:xfrm>
          <a:prstGeom prst="rect">
            <a:avLst/>
          </a:prstGeom>
          <a:noFill/>
          <a:ln>
            <a:noFill/>
          </a:ln>
        </p:spPr>
      </p:pic>
      <p:pic>
        <p:nvPicPr>
          <p:cNvPr descr="Jupiter: Facts about our solar system's largest planet | Space" id="105" name="Google Shape;105;p1"/>
          <p:cNvPicPr preferRelativeResize="0"/>
          <p:nvPr/>
        </p:nvPicPr>
        <p:blipFill rotWithShape="1">
          <a:blip r:embed="rId14">
            <a:alphaModFix/>
          </a:blip>
          <a:srcRect b="0" l="0" r="0" t="0"/>
          <a:stretch/>
        </p:blipFill>
        <p:spPr>
          <a:xfrm flipH="1">
            <a:off x="7359897" y="5804352"/>
            <a:ext cx="931558" cy="931558"/>
          </a:xfrm>
          <a:prstGeom prst="rect">
            <a:avLst/>
          </a:prstGeom>
          <a:noFill/>
          <a:ln>
            <a:noFill/>
          </a:ln>
        </p:spPr>
      </p:pic>
      <p:pic>
        <p:nvPicPr>
          <p:cNvPr descr="Ring-a-Round the Saturn | NASA" id="106" name="Google Shape;106;p1"/>
          <p:cNvPicPr preferRelativeResize="0"/>
          <p:nvPr/>
        </p:nvPicPr>
        <p:blipFill rotWithShape="1">
          <a:blip r:embed="rId15">
            <a:alphaModFix/>
          </a:blip>
          <a:srcRect b="0" l="0" r="0" t="0"/>
          <a:stretch/>
        </p:blipFill>
        <p:spPr>
          <a:xfrm>
            <a:off x="8408750" y="5788460"/>
            <a:ext cx="1335233" cy="931558"/>
          </a:xfrm>
          <a:prstGeom prst="rect">
            <a:avLst/>
          </a:prstGeom>
          <a:noFill/>
          <a:ln>
            <a:noFill/>
          </a:ln>
        </p:spPr>
      </p:pic>
      <p:pic>
        <p:nvPicPr>
          <p:cNvPr descr="Next-Generation NASA Instrument to Study Uranus &amp; Neptune Atmospheres | NASA" id="107" name="Google Shape;107;p1"/>
          <p:cNvPicPr preferRelativeResize="0"/>
          <p:nvPr/>
        </p:nvPicPr>
        <p:blipFill rotWithShape="1">
          <a:blip r:embed="rId16">
            <a:alphaModFix/>
          </a:blip>
          <a:srcRect b="0" l="0" r="0" t="0"/>
          <a:stretch/>
        </p:blipFill>
        <p:spPr>
          <a:xfrm>
            <a:off x="9861279" y="5788460"/>
            <a:ext cx="932454" cy="931558"/>
          </a:xfrm>
          <a:prstGeom prst="rect">
            <a:avLst/>
          </a:prstGeom>
          <a:noFill/>
          <a:ln>
            <a:noFill/>
          </a:ln>
        </p:spPr>
      </p:pic>
      <p:pic>
        <p:nvPicPr>
          <p:cNvPr descr="Exploration of Neptune - Wikipedia" id="108" name="Google Shape;108;p1"/>
          <p:cNvPicPr preferRelativeResize="0"/>
          <p:nvPr/>
        </p:nvPicPr>
        <p:blipFill rotWithShape="1">
          <a:blip r:embed="rId17">
            <a:alphaModFix/>
          </a:blip>
          <a:srcRect b="0" l="0" r="0" t="0"/>
          <a:stretch/>
        </p:blipFill>
        <p:spPr>
          <a:xfrm>
            <a:off x="10910131" y="5804351"/>
            <a:ext cx="910276" cy="916275"/>
          </a:xfrm>
          <a:prstGeom prst="rect">
            <a:avLst/>
          </a:prstGeom>
          <a:noFill/>
          <a:ln>
            <a:noFill/>
          </a:ln>
        </p:spPr>
      </p:pic>
      <p:sp>
        <p:nvSpPr>
          <p:cNvPr id="109" name="Google Shape;109;p1"/>
          <p:cNvSpPr/>
          <p:nvPr/>
        </p:nvSpPr>
        <p:spPr>
          <a:xfrm>
            <a:off x="5791218" y="276903"/>
            <a:ext cx="4560217" cy="503086"/>
          </a:xfrm>
          <a:prstGeom prst="rect">
            <a:avLst/>
          </a:prstGeom>
          <a:noFill/>
          <a:ln>
            <a:noFill/>
          </a:ln>
        </p:spPr>
        <p:txBody>
          <a:bodyPr anchorCtr="0" anchor="t" bIns="45700" lIns="91425" spcFirstLastPara="1" rIns="91425" wrap="square" tIns="45700">
            <a:spAutoFit/>
          </a:bodyPr>
          <a:lstStyle/>
          <a:p>
            <a:pPr indent="0" lvl="0" marL="0" marR="0" rtl="0" algn="ctr">
              <a:lnSpc>
                <a:spcPct val="115000"/>
              </a:lnSpc>
              <a:spcBef>
                <a:spcPts val="0"/>
              </a:spcBef>
              <a:spcAft>
                <a:spcPts val="0"/>
              </a:spcAft>
              <a:buNone/>
            </a:pPr>
            <a:r>
              <a:rPr i="1" lang="en-GB" sz="2400">
                <a:solidFill>
                  <a:schemeClr val="lt1"/>
                </a:solidFill>
                <a:latin typeface="Arial"/>
                <a:ea typeface="Arial"/>
                <a:cs typeface="Arial"/>
                <a:sym typeface="Arial"/>
              </a:rPr>
              <a:t>Is there life somewhere in space?</a:t>
            </a:r>
            <a:endParaRPr sz="2400">
              <a:solidFill>
                <a:schemeClr val="lt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2022-04-10T08:28:58Z</dcterms:created>
  <dc:creator>Mrs J Paskhin</dc:creator>
</cp:coreProperties>
</file>