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42" d="100"/>
          <a:sy n="42" d="100"/>
        </p:scale>
        <p:origin x="6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35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17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4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28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22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6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78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43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23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10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7254D-6805-4C66-AC71-F9DAE5B8E928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270E-A6D8-4C86-ABE7-1BAC5366B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97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"/>
          <p:cNvSpPr/>
          <p:nvPr/>
        </p:nvSpPr>
        <p:spPr>
          <a:xfrm>
            <a:off x="-10877" y="0"/>
            <a:ext cx="10307783" cy="953691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6;p1"/>
          <p:cNvSpPr txBox="1"/>
          <p:nvPr/>
        </p:nvSpPr>
        <p:spPr>
          <a:xfrm>
            <a:off x="10499444" y="43722"/>
            <a:ext cx="1526100" cy="923289"/>
          </a:xfrm>
          <a:prstGeom prst="rect">
            <a:avLst/>
          </a:prstGeom>
          <a:noFill/>
          <a:ln w="9525" cap="flat" cmpd="sng">
            <a:solidFill>
              <a:srgbClr val="4271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</a:t>
            </a: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Stage 1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Autumn </a:t>
            </a: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87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756944" y="1007931"/>
            <a:ext cx="2342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Infant" pitchFamily="2" charset="0"/>
              </a:rPr>
              <a:t>Key Vocabulary:</a:t>
            </a:r>
          </a:p>
          <a:p>
            <a:endParaRPr lang="en-GB" sz="400" b="1" u="sng" dirty="0">
              <a:latin typeface="SassoonPrimaryInfant" pitchFamily="2" charset="0"/>
            </a:endParaRPr>
          </a:p>
          <a:p>
            <a:endParaRPr lang="en-GB" sz="400" dirty="0" smtClean="0">
              <a:latin typeface="SassoonPrimaryInfa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45" y="1023099"/>
            <a:ext cx="51256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Knowledge Building Blocks: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SassoonPrimaryInfant" pitchFamily="2" charset="0"/>
              </a:rPr>
              <a:t>I can say some colours linked to Autumn.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SassoonPrimaryInfant" pitchFamily="2" charset="0"/>
              </a:rPr>
              <a:t>I can learn some months of the year.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SassoonPrimaryInfant" pitchFamily="2" charset="0"/>
              </a:rPr>
              <a:t>I can understand, say and try to write some months of the year. </a:t>
            </a:r>
            <a:endParaRPr lang="en-GB" dirty="0" smtClean="0">
              <a:latin typeface="SassoonPrimaryInfant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0759" y="238894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dk1"/>
                </a:solidFill>
                <a:latin typeface="SassoonPrimaryInfant" pitchFamily="2" charset="0"/>
                <a:ea typeface="Arial"/>
                <a:cs typeface="Arial"/>
                <a:sym typeface="Arial"/>
              </a:rPr>
              <a:t>Spanish</a:t>
            </a:r>
            <a:endParaRPr lang="en-GB" sz="2800" dirty="0"/>
          </a:p>
        </p:txBody>
      </p:sp>
      <p:pic>
        <p:nvPicPr>
          <p:cNvPr id="1028" name="Picture 4" descr="Flag of Spain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370" y="141531"/>
            <a:ext cx="1097376" cy="73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89;p1"/>
          <p:cNvSpPr txBox="1"/>
          <p:nvPr/>
        </p:nvSpPr>
        <p:spPr>
          <a:xfrm>
            <a:off x="3881644" y="238894"/>
            <a:ext cx="661780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smtClean="0">
                <a:solidFill>
                  <a:schemeClr val="dk1"/>
                </a:solidFill>
                <a:latin typeface="SassoonPrimaryInfant" pitchFamily="2" charset="0"/>
                <a:ea typeface="Arial"/>
                <a:cs typeface="Arial"/>
                <a:sym typeface="Arial"/>
              </a:rPr>
              <a:t>The Calendar and Celebrations - Months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5491170" y="1432502"/>
            <a:ext cx="2440942" cy="3970318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Noun </a:t>
            </a:r>
            <a:r>
              <a:rPr lang="en-GB" b="1" u="sng" dirty="0" smtClean="0">
                <a:latin typeface="SassoonPrimaryInfant" pitchFamily="2" charset="0"/>
              </a:rPr>
              <a:t>Bank</a:t>
            </a:r>
          </a:p>
          <a:p>
            <a:endParaRPr lang="en-GB" b="1" u="sng" dirty="0">
              <a:latin typeface="SassoonPrimaryInfant" pitchFamily="2" charset="0"/>
            </a:endParaRPr>
          </a:p>
          <a:p>
            <a:r>
              <a:rPr lang="en-GB" dirty="0" err="1">
                <a:latin typeface="SassoonPrimaryInfant" pitchFamily="2" charset="0"/>
              </a:rPr>
              <a:t>enero</a:t>
            </a:r>
            <a:r>
              <a:rPr lang="en-GB" dirty="0">
                <a:latin typeface="SassoonPrimaryInfant" pitchFamily="2" charset="0"/>
              </a:rPr>
              <a:t>- January</a:t>
            </a:r>
          </a:p>
          <a:p>
            <a:r>
              <a:rPr lang="en-GB" dirty="0" err="1">
                <a:latin typeface="SassoonPrimaryInfant" pitchFamily="2" charset="0"/>
              </a:rPr>
              <a:t>febrero</a:t>
            </a:r>
            <a:r>
              <a:rPr lang="en-GB" dirty="0">
                <a:latin typeface="SassoonPrimaryInfant" pitchFamily="2" charset="0"/>
              </a:rPr>
              <a:t>- February</a:t>
            </a:r>
          </a:p>
          <a:p>
            <a:r>
              <a:rPr lang="en-GB" dirty="0" err="1">
                <a:latin typeface="SassoonPrimaryInfant" pitchFamily="2" charset="0"/>
              </a:rPr>
              <a:t>marzo</a:t>
            </a:r>
            <a:r>
              <a:rPr lang="en-GB" dirty="0">
                <a:latin typeface="SassoonPrimaryInfant" pitchFamily="2" charset="0"/>
              </a:rPr>
              <a:t>- March</a:t>
            </a:r>
          </a:p>
          <a:p>
            <a:r>
              <a:rPr lang="en-GB" dirty="0" err="1">
                <a:latin typeface="SassoonPrimaryInfant" pitchFamily="2" charset="0"/>
              </a:rPr>
              <a:t>abril</a:t>
            </a:r>
            <a:r>
              <a:rPr lang="en-GB" dirty="0">
                <a:latin typeface="SassoonPrimaryInfant" pitchFamily="2" charset="0"/>
              </a:rPr>
              <a:t>- April</a:t>
            </a:r>
          </a:p>
          <a:p>
            <a:r>
              <a:rPr lang="en-GB" dirty="0">
                <a:latin typeface="SassoonPrimaryInfant" pitchFamily="2" charset="0"/>
              </a:rPr>
              <a:t>mayo- May</a:t>
            </a:r>
          </a:p>
          <a:p>
            <a:r>
              <a:rPr lang="en-GB" dirty="0" err="1">
                <a:latin typeface="SassoonPrimaryInfant" pitchFamily="2" charset="0"/>
              </a:rPr>
              <a:t>junio</a:t>
            </a:r>
            <a:r>
              <a:rPr lang="en-GB" dirty="0">
                <a:latin typeface="SassoonPrimaryInfant" pitchFamily="2" charset="0"/>
              </a:rPr>
              <a:t>- June</a:t>
            </a:r>
          </a:p>
          <a:p>
            <a:r>
              <a:rPr lang="en-GB" dirty="0" err="1">
                <a:latin typeface="SassoonPrimaryInfant" pitchFamily="2" charset="0"/>
              </a:rPr>
              <a:t>julio</a:t>
            </a:r>
            <a:r>
              <a:rPr lang="en-GB" dirty="0">
                <a:latin typeface="SassoonPrimaryInfant" pitchFamily="2" charset="0"/>
              </a:rPr>
              <a:t>- July</a:t>
            </a:r>
          </a:p>
          <a:p>
            <a:r>
              <a:rPr lang="en-GB" dirty="0" err="1">
                <a:latin typeface="SassoonPrimaryInfant" pitchFamily="2" charset="0"/>
              </a:rPr>
              <a:t>agosto</a:t>
            </a:r>
            <a:r>
              <a:rPr lang="en-GB" dirty="0">
                <a:latin typeface="SassoonPrimaryInfant" pitchFamily="2" charset="0"/>
              </a:rPr>
              <a:t> - August</a:t>
            </a:r>
          </a:p>
          <a:p>
            <a:r>
              <a:rPr lang="en-GB" dirty="0" err="1">
                <a:latin typeface="SassoonPrimaryInfant" pitchFamily="2" charset="0"/>
              </a:rPr>
              <a:t>septiembre</a:t>
            </a:r>
            <a:r>
              <a:rPr lang="en-GB" dirty="0">
                <a:latin typeface="SassoonPrimaryInfant" pitchFamily="2" charset="0"/>
              </a:rPr>
              <a:t> - September</a:t>
            </a:r>
          </a:p>
          <a:p>
            <a:r>
              <a:rPr lang="en-GB" dirty="0" err="1">
                <a:latin typeface="SassoonPrimaryInfant" pitchFamily="2" charset="0"/>
              </a:rPr>
              <a:t>octubre</a:t>
            </a:r>
            <a:r>
              <a:rPr lang="en-GB" dirty="0">
                <a:latin typeface="SassoonPrimaryInfant" pitchFamily="2" charset="0"/>
              </a:rPr>
              <a:t> - October</a:t>
            </a:r>
          </a:p>
          <a:p>
            <a:r>
              <a:rPr lang="en-GB" dirty="0" err="1">
                <a:latin typeface="SassoonPrimaryInfant" pitchFamily="2" charset="0"/>
              </a:rPr>
              <a:t>noviembre</a:t>
            </a:r>
            <a:r>
              <a:rPr lang="en-GB" dirty="0">
                <a:latin typeface="SassoonPrimaryInfant" pitchFamily="2" charset="0"/>
              </a:rPr>
              <a:t> - November</a:t>
            </a:r>
          </a:p>
          <a:p>
            <a:r>
              <a:rPr lang="en-GB" dirty="0" err="1">
                <a:latin typeface="SassoonPrimaryInfant" pitchFamily="2" charset="0"/>
              </a:rPr>
              <a:t>diciembre</a:t>
            </a:r>
            <a:r>
              <a:rPr lang="en-GB" dirty="0">
                <a:latin typeface="SassoonPrimaryInfant" pitchFamily="2" charset="0"/>
              </a:rPr>
              <a:t> </a:t>
            </a:r>
            <a:r>
              <a:rPr lang="en-GB" dirty="0" smtClean="0">
                <a:latin typeface="SassoonPrimaryInfant" pitchFamily="2" charset="0"/>
              </a:rPr>
              <a:t>– December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5491170" y="5551770"/>
            <a:ext cx="6405385" cy="120032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Grammar</a:t>
            </a:r>
          </a:p>
          <a:p>
            <a:r>
              <a:rPr lang="en-GB" dirty="0">
                <a:latin typeface="SassoonPrimaryInfant" pitchFamily="2" charset="0"/>
              </a:rPr>
              <a:t>When words are the same in two languages we call them cognates and when they look very similar we call them semi-cognates.  </a:t>
            </a:r>
            <a:endParaRPr lang="en-GB" dirty="0" smtClean="0">
              <a:latin typeface="SassoonPrimaryInfant" pitchFamily="2" charset="0"/>
            </a:endParaRPr>
          </a:p>
          <a:p>
            <a:endParaRPr lang="en-GB" dirty="0">
              <a:latin typeface="SassoonPrimaryInfant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9882124" y="3351373"/>
            <a:ext cx="2014431" cy="203132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Question and Answer Bank</a:t>
            </a:r>
          </a:p>
          <a:p>
            <a:r>
              <a:rPr lang="en-GB" dirty="0">
                <a:latin typeface="SassoonPrimaryInfant" pitchFamily="2" charset="0"/>
              </a:rPr>
              <a:t>¿</a:t>
            </a:r>
            <a:r>
              <a:rPr lang="en-GB" dirty="0" err="1">
                <a:latin typeface="SassoonPrimaryInfant" pitchFamily="2" charset="0"/>
              </a:rPr>
              <a:t>Cuando</a:t>
            </a:r>
            <a:r>
              <a:rPr lang="en-GB" dirty="0">
                <a:latin typeface="SassoonPrimaryInfant" pitchFamily="2" charset="0"/>
              </a:rPr>
              <a:t> es </a:t>
            </a:r>
            <a:r>
              <a:rPr lang="en-GB" dirty="0" err="1">
                <a:latin typeface="SassoonPrimaryInfant" pitchFamily="2" charset="0"/>
              </a:rPr>
              <a:t>tu</a:t>
            </a:r>
            <a:r>
              <a:rPr lang="en-GB" dirty="0">
                <a:latin typeface="SassoonPrimaryInfant" pitchFamily="2" charset="0"/>
              </a:rPr>
              <a:t> </a:t>
            </a:r>
            <a:r>
              <a:rPr lang="en-GB" dirty="0" err="1">
                <a:latin typeface="SassoonPrimaryInfant" pitchFamily="2" charset="0"/>
              </a:rPr>
              <a:t>cumpleaños</a:t>
            </a:r>
            <a:r>
              <a:rPr lang="en-GB" dirty="0">
                <a:latin typeface="SassoonPrimaryInfant" pitchFamily="2" charset="0"/>
              </a:rPr>
              <a:t>?- When is your birthday</a:t>
            </a:r>
            <a:r>
              <a:rPr lang="en-GB" dirty="0" smtClean="0">
                <a:latin typeface="SassoonPrimaryInfant" pitchFamily="2" charset="0"/>
              </a:rPr>
              <a:t>?</a:t>
            </a:r>
          </a:p>
          <a:p>
            <a:endParaRPr lang="en-GB" dirty="0">
              <a:latin typeface="SassoonPrimaryInfant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684117-C3C4-4205-80D6-C52CCEC8213E}"/>
              </a:ext>
            </a:extLst>
          </p:cNvPr>
          <p:cNvSpPr txBox="1"/>
          <p:nvPr/>
        </p:nvSpPr>
        <p:spPr>
          <a:xfrm>
            <a:off x="8029682" y="1462462"/>
            <a:ext cx="3894934" cy="175432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Fact Bank</a:t>
            </a:r>
          </a:p>
          <a:p>
            <a:r>
              <a:rPr lang="en-GB" dirty="0">
                <a:latin typeface="SassoonPrimaryInfant" pitchFamily="2" charset="0"/>
              </a:rPr>
              <a:t>Lots of the months in Spanish look very similar to English spelling if the months. There are no capital letters in Spanish at the start of the month</a:t>
            </a:r>
            <a:r>
              <a:rPr lang="en-GB" dirty="0" smtClean="0">
                <a:latin typeface="SassoonPrimaryInfant" pitchFamily="2" charset="0"/>
              </a:rPr>
              <a:t>.</a:t>
            </a:r>
          </a:p>
          <a:p>
            <a:endParaRPr lang="en-GB" dirty="0">
              <a:latin typeface="SassoonPrimaryInfant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8015953" y="3351373"/>
            <a:ext cx="1768413" cy="203132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Sound spelling </a:t>
            </a:r>
          </a:p>
          <a:p>
            <a:r>
              <a:rPr lang="en-GB" dirty="0">
                <a:latin typeface="SassoonPrimaryInfant" pitchFamily="2" charset="0"/>
              </a:rPr>
              <a:t>“j”</a:t>
            </a:r>
          </a:p>
          <a:p>
            <a:endParaRPr lang="en-GB" dirty="0">
              <a:latin typeface="SassoonPrimaryInfant" pitchFamily="2" charset="0"/>
            </a:endParaRPr>
          </a:p>
          <a:p>
            <a:r>
              <a:rPr lang="en-GB" dirty="0">
                <a:latin typeface="SassoonPrimaryInfant" pitchFamily="2" charset="0"/>
              </a:rPr>
              <a:t>“</a:t>
            </a:r>
            <a:r>
              <a:rPr lang="en-GB" dirty="0" err="1">
                <a:latin typeface="SassoonPrimaryInfant" pitchFamily="2" charset="0"/>
              </a:rPr>
              <a:t>i</a:t>
            </a:r>
            <a:r>
              <a:rPr lang="en-GB" dirty="0">
                <a:latin typeface="SassoonPrimaryInfant" pitchFamily="2" charset="0"/>
              </a:rPr>
              <a:t>”</a:t>
            </a:r>
          </a:p>
          <a:p>
            <a:endParaRPr lang="en-GB" b="1" dirty="0">
              <a:latin typeface="SassoonPrimaryInfant" pitchFamily="2" charset="0"/>
            </a:endParaRPr>
          </a:p>
          <a:p>
            <a:r>
              <a:rPr lang="en-GB" dirty="0">
                <a:latin typeface="SassoonPrimaryInfant" pitchFamily="2" charset="0"/>
              </a:rPr>
              <a:t>“</a:t>
            </a:r>
            <a:r>
              <a:rPr lang="en-GB" dirty="0" err="1">
                <a:latin typeface="SassoonPrimaryInfant" pitchFamily="2" charset="0"/>
              </a:rPr>
              <a:t>ciem</a:t>
            </a:r>
            <a:r>
              <a:rPr lang="en-GB" dirty="0" smtClean="0">
                <a:latin typeface="SassoonPrimaryInfant" pitchFamily="2" charset="0"/>
              </a:rPr>
              <a:t>”</a:t>
            </a:r>
          </a:p>
          <a:p>
            <a:endParaRPr lang="en-GB" dirty="0">
              <a:latin typeface="SassoonPrimaryInfant" pitchFamily="2" charset="0"/>
            </a:endParaRPr>
          </a:p>
        </p:txBody>
      </p:sp>
      <p:pic>
        <p:nvPicPr>
          <p:cNvPr id="2" name="Picture 2" descr="Calendar - El calendario - Lawless Spanish Vocabular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3" b="17812"/>
          <a:stretch/>
        </p:blipFill>
        <p:spPr bwMode="auto">
          <a:xfrm>
            <a:off x="92845" y="3216788"/>
            <a:ext cx="4794131" cy="33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02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"/>
          <p:cNvSpPr/>
          <p:nvPr/>
        </p:nvSpPr>
        <p:spPr>
          <a:xfrm>
            <a:off x="-10877" y="0"/>
            <a:ext cx="10307783" cy="953691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6;p1"/>
          <p:cNvSpPr txBox="1"/>
          <p:nvPr/>
        </p:nvSpPr>
        <p:spPr>
          <a:xfrm>
            <a:off x="10490618" y="122554"/>
            <a:ext cx="1526100" cy="923289"/>
          </a:xfrm>
          <a:prstGeom prst="rect">
            <a:avLst/>
          </a:prstGeom>
          <a:noFill/>
          <a:ln w="9525" cap="flat" cmpd="sng">
            <a:solidFill>
              <a:srgbClr val="4271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</a:t>
            </a: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Stage 1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Autumn </a:t>
            </a: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87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987350" y="1070031"/>
            <a:ext cx="2342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Infant" pitchFamily="2" charset="0"/>
              </a:rPr>
              <a:t>Key Vocabulary:</a:t>
            </a:r>
          </a:p>
          <a:p>
            <a:endParaRPr lang="en-GB" sz="400" b="1" u="sng" dirty="0">
              <a:latin typeface="SassoonPrimaryInfant" pitchFamily="2" charset="0"/>
            </a:endParaRPr>
          </a:p>
          <a:p>
            <a:endParaRPr lang="en-GB" sz="400" dirty="0" smtClean="0">
              <a:latin typeface="SassoonPrimaryInfa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45" y="1082649"/>
            <a:ext cx="54877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Infant" pitchFamily="2" charset="0"/>
              </a:rPr>
              <a:t>Knowledge Building Blocks</a:t>
            </a:r>
            <a:r>
              <a:rPr lang="en-GB" b="1" u="sng" dirty="0" smtClean="0">
                <a:latin typeface="SassoonPrimaryInfant" pitchFamily="2" charset="0"/>
              </a:rPr>
              <a:t>:</a:t>
            </a:r>
          </a:p>
          <a:p>
            <a:pPr algn="ctr"/>
            <a:endParaRPr lang="en-GB" b="1" u="sng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SassoonPrimaryInfant" pitchFamily="2" charset="0"/>
              </a:rPr>
              <a:t>I can understand and say some days of the week in Spanish.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SassoonPrimaryInfant" pitchFamily="2" charset="0"/>
              </a:rPr>
              <a:t>I can remember and try to write some days of the week in Spanish. </a:t>
            </a:r>
            <a:endParaRPr lang="en-GB" dirty="0" smtClean="0">
              <a:latin typeface="SassoonPrimaryInfant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0759" y="238894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dk1"/>
                </a:solidFill>
                <a:latin typeface="SassoonPrimaryInfant" pitchFamily="2" charset="0"/>
                <a:ea typeface="Arial"/>
                <a:cs typeface="Arial"/>
                <a:sym typeface="Arial"/>
              </a:rPr>
              <a:t>Spanish</a:t>
            </a:r>
            <a:endParaRPr lang="en-GB" sz="2800" dirty="0"/>
          </a:p>
        </p:txBody>
      </p:sp>
      <p:pic>
        <p:nvPicPr>
          <p:cNvPr id="1028" name="Picture 4" descr="Flag of Spain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53" y="128958"/>
            <a:ext cx="1097376" cy="73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Google Shape;89;p1"/>
          <p:cNvSpPr txBox="1"/>
          <p:nvPr/>
        </p:nvSpPr>
        <p:spPr>
          <a:xfrm>
            <a:off x="3881644" y="238894"/>
            <a:ext cx="661780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smtClean="0">
                <a:solidFill>
                  <a:schemeClr val="dk1"/>
                </a:solidFill>
                <a:latin typeface="SassoonPrimaryInfant" pitchFamily="2" charset="0"/>
                <a:ea typeface="Arial"/>
                <a:cs typeface="Arial"/>
                <a:sym typeface="Arial"/>
              </a:rPr>
              <a:t>The Calendar and Celebrations - Days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6495335" y="1766974"/>
            <a:ext cx="2345510" cy="2308324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Noun Bank</a:t>
            </a:r>
          </a:p>
          <a:p>
            <a:r>
              <a:rPr lang="en-GB" dirty="0">
                <a:latin typeface="SassoonPrimaryInfant" pitchFamily="2" charset="0"/>
              </a:rPr>
              <a:t>lunes - Monday</a:t>
            </a:r>
          </a:p>
          <a:p>
            <a:r>
              <a:rPr lang="en-GB" dirty="0">
                <a:latin typeface="SassoonPrimaryInfant" pitchFamily="2" charset="0"/>
              </a:rPr>
              <a:t>martes- Tuesday</a:t>
            </a:r>
          </a:p>
          <a:p>
            <a:r>
              <a:rPr lang="en-GB" dirty="0" err="1">
                <a:latin typeface="SassoonPrimaryInfant" pitchFamily="2" charset="0"/>
              </a:rPr>
              <a:t>míercoles</a:t>
            </a:r>
            <a:r>
              <a:rPr lang="en-GB" dirty="0">
                <a:latin typeface="SassoonPrimaryInfant" pitchFamily="2" charset="0"/>
              </a:rPr>
              <a:t> - Wednesday</a:t>
            </a:r>
          </a:p>
          <a:p>
            <a:r>
              <a:rPr lang="en-GB" dirty="0" err="1">
                <a:latin typeface="SassoonPrimaryInfant" pitchFamily="2" charset="0"/>
              </a:rPr>
              <a:t>jueves</a:t>
            </a:r>
            <a:r>
              <a:rPr lang="en-GB" dirty="0">
                <a:latin typeface="SassoonPrimaryInfant" pitchFamily="2" charset="0"/>
              </a:rPr>
              <a:t>- Thursday</a:t>
            </a:r>
          </a:p>
          <a:p>
            <a:r>
              <a:rPr lang="en-GB" dirty="0" err="1">
                <a:latin typeface="SassoonPrimaryInfant" pitchFamily="2" charset="0"/>
              </a:rPr>
              <a:t>viernes</a:t>
            </a:r>
            <a:r>
              <a:rPr lang="en-GB" dirty="0">
                <a:latin typeface="SassoonPrimaryInfant" pitchFamily="2" charset="0"/>
              </a:rPr>
              <a:t>- Friday</a:t>
            </a:r>
          </a:p>
          <a:p>
            <a:r>
              <a:rPr lang="en-GB" dirty="0" err="1">
                <a:latin typeface="SassoonPrimaryInfant" pitchFamily="2" charset="0"/>
              </a:rPr>
              <a:t>sábado</a:t>
            </a:r>
            <a:r>
              <a:rPr lang="en-GB" dirty="0">
                <a:latin typeface="SassoonPrimaryInfant" pitchFamily="2" charset="0"/>
              </a:rPr>
              <a:t> - Saturday</a:t>
            </a:r>
          </a:p>
          <a:p>
            <a:r>
              <a:rPr lang="en-GB" dirty="0" err="1">
                <a:latin typeface="SassoonPrimaryInfant" pitchFamily="2" charset="0"/>
              </a:rPr>
              <a:t>domingo</a:t>
            </a:r>
            <a:r>
              <a:rPr lang="en-GB" dirty="0">
                <a:latin typeface="SassoonPrimaryInfant" pitchFamily="2" charset="0"/>
              </a:rPr>
              <a:t>- </a:t>
            </a:r>
            <a:r>
              <a:rPr lang="en-GB" dirty="0" smtClean="0">
                <a:latin typeface="SassoonPrimaryInfant" pitchFamily="2" charset="0"/>
              </a:rPr>
              <a:t>Sunday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6495335" y="4206261"/>
            <a:ext cx="1494570" cy="120032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Sound spelling </a:t>
            </a:r>
          </a:p>
          <a:p>
            <a:r>
              <a:rPr lang="en-GB" dirty="0">
                <a:latin typeface="SassoonPrimaryInfant" pitchFamily="2" charset="0"/>
              </a:rPr>
              <a:t>“j</a:t>
            </a:r>
            <a:r>
              <a:rPr lang="en-GB" dirty="0" smtClean="0">
                <a:latin typeface="SassoonPrimaryInfant" pitchFamily="2" charset="0"/>
              </a:rPr>
              <a:t>”</a:t>
            </a:r>
            <a:endParaRPr lang="en-GB" dirty="0">
              <a:latin typeface="SassoonPrimaryInfant" pitchFamily="2" charset="0"/>
            </a:endParaRPr>
          </a:p>
          <a:p>
            <a:r>
              <a:rPr lang="en-GB" dirty="0">
                <a:latin typeface="SassoonPrimaryInfant" pitchFamily="2" charset="0"/>
              </a:rPr>
              <a:t>“v”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6495335" y="5628655"/>
            <a:ext cx="5509870" cy="92333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Question and Answer Bank</a:t>
            </a:r>
          </a:p>
          <a:p>
            <a:r>
              <a:rPr lang="en-GB" dirty="0">
                <a:latin typeface="SassoonPrimaryInfant" pitchFamily="2" charset="0"/>
              </a:rPr>
              <a:t>¿</a:t>
            </a:r>
            <a:r>
              <a:rPr lang="en-GB" dirty="0" err="1">
                <a:latin typeface="SassoonPrimaryInfant" pitchFamily="2" charset="0"/>
              </a:rPr>
              <a:t>Qué</a:t>
            </a:r>
            <a:r>
              <a:rPr lang="en-GB" dirty="0">
                <a:latin typeface="SassoonPrimaryInfant" pitchFamily="2" charset="0"/>
              </a:rPr>
              <a:t> </a:t>
            </a:r>
            <a:r>
              <a:rPr lang="en-GB" dirty="0" err="1">
                <a:latin typeface="SassoonPrimaryInfant" pitchFamily="2" charset="0"/>
              </a:rPr>
              <a:t>día</a:t>
            </a:r>
            <a:r>
              <a:rPr lang="en-GB" dirty="0">
                <a:latin typeface="SassoonPrimaryInfant" pitchFamily="2" charset="0"/>
              </a:rPr>
              <a:t> </a:t>
            </a:r>
            <a:r>
              <a:rPr lang="en-GB" dirty="0" err="1">
                <a:latin typeface="SassoonPrimaryInfant" pitchFamily="2" charset="0"/>
              </a:rPr>
              <a:t>es</a:t>
            </a:r>
            <a:r>
              <a:rPr lang="en-GB" dirty="0">
                <a:latin typeface="SassoonPrimaryInfant" pitchFamily="2" charset="0"/>
              </a:rPr>
              <a:t> hoy?- What day is it today</a:t>
            </a:r>
            <a:r>
              <a:rPr lang="en-GB" dirty="0" smtClean="0">
                <a:latin typeface="Century Gothic" panose="020B0502020202020204" pitchFamily="34" charset="0"/>
              </a:rPr>
              <a:t>?</a:t>
            </a:r>
            <a:endParaRPr lang="en-GB" sz="2000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9194079" y="1758777"/>
            <a:ext cx="2811126" cy="2308324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Grammar</a:t>
            </a:r>
          </a:p>
          <a:p>
            <a:r>
              <a:rPr lang="en-GB" dirty="0">
                <a:latin typeface="SassoonPrimaryInfant" pitchFamily="2" charset="0"/>
              </a:rPr>
              <a:t>When you ask a question in Spanish you can turn a sentence into a question by raising the pitch of your voice at the end of the question. </a:t>
            </a:r>
            <a:endParaRPr lang="en-GB" dirty="0" smtClean="0">
              <a:latin typeface="SassoonPrimaryInfant" pitchFamily="2" charset="0"/>
            </a:endParaRPr>
          </a:p>
          <a:p>
            <a:endParaRPr lang="en-GB" dirty="0">
              <a:latin typeface="SassoonPrimaryInfant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684117-C3C4-4205-80D6-C52CCEC8213E}"/>
              </a:ext>
            </a:extLst>
          </p:cNvPr>
          <p:cNvSpPr txBox="1"/>
          <p:nvPr/>
        </p:nvSpPr>
        <p:spPr>
          <a:xfrm>
            <a:off x="8440072" y="4206260"/>
            <a:ext cx="3565133" cy="120032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Fact Bank</a:t>
            </a:r>
          </a:p>
          <a:p>
            <a:r>
              <a:rPr lang="en-GB" dirty="0">
                <a:latin typeface="SassoonPrimaryInfant" pitchFamily="2" charset="0"/>
              </a:rPr>
              <a:t>Some of the Spanish days of the week are named after the planets e.g. </a:t>
            </a:r>
            <a:r>
              <a:rPr lang="en-GB" dirty="0" err="1">
                <a:latin typeface="SassoonPrimaryInfant" pitchFamily="2" charset="0"/>
              </a:rPr>
              <a:t>martes</a:t>
            </a:r>
            <a:r>
              <a:rPr lang="en-GB" dirty="0">
                <a:latin typeface="SassoonPrimaryInfant" pitchFamily="2" charset="0"/>
              </a:rPr>
              <a:t> (Mars)”.</a:t>
            </a:r>
          </a:p>
        </p:txBody>
      </p:sp>
      <p:pic>
        <p:nvPicPr>
          <p:cNvPr id="2050" name="Picture 2" descr="Learning about days of the week in Spanish - Spanish Begi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24" y="3131820"/>
            <a:ext cx="5816159" cy="342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5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308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SassoonPrimaryInfant</vt:lpstr>
      <vt:lpstr>Office Theme</vt:lpstr>
      <vt:lpstr>PowerPoint Presentation</vt:lpstr>
      <vt:lpstr>PowerPoint Presentation</vt:lpstr>
    </vt:vector>
  </TitlesOfParts>
  <Company>Tenterden Schools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Groves</dc:creator>
  <cp:lastModifiedBy>Miss J Groves</cp:lastModifiedBy>
  <cp:revision>216</cp:revision>
  <dcterms:created xsi:type="dcterms:W3CDTF">2022-07-09T10:08:24Z</dcterms:created>
  <dcterms:modified xsi:type="dcterms:W3CDTF">2022-10-05T17:17:22Z</dcterms:modified>
</cp:coreProperties>
</file>