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>
        <p:scale>
          <a:sx n="70" d="100"/>
          <a:sy n="70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35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17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34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28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22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6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78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13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43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23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54D-6805-4C66-AC71-F9DAE5B8E928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10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254D-6805-4C66-AC71-F9DAE5B8E928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270E-A6D8-4C86-ABE7-1BAC5366BE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97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296906" y="885688"/>
            <a:ext cx="21597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add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subtract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2-digit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number bonds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3-digit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to 10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within 10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base 10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place value counters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number lines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p</a:t>
            </a:r>
            <a:r>
              <a:rPr lang="en-GB" sz="1400" dirty="0" smtClean="0">
                <a:latin typeface="SassoonPrimaryInfant" pitchFamily="2" charset="0"/>
              </a:rPr>
              <a:t>art-whole models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bar models</a:t>
            </a:r>
            <a:endParaRPr lang="en-GB" sz="1400" dirty="0" smtClean="0">
              <a:latin typeface="SassoonPrimaryInfant" pitchFamily="2" charset="0"/>
            </a:endParaRPr>
          </a:p>
          <a:p>
            <a:pPr algn="ctr"/>
            <a:endParaRPr lang="en-GB" sz="1600" dirty="0" smtClean="0">
              <a:latin typeface="SassoonPrimaryInfant" pitchFamily="2" charset="0"/>
            </a:endParaRPr>
          </a:p>
          <a:p>
            <a:endParaRPr lang="en-GB" sz="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185810"/>
            <a:ext cx="326707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decisions.</a:t>
            </a: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1735" y="1056852"/>
            <a:ext cx="44789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is th</a:t>
            </a:r>
            <a:r>
              <a:rPr lang="en-GB" sz="1400" dirty="0" smtClean="0">
                <a:latin typeface="SassoonPrimaryInfant" pitchFamily="2" charset="0"/>
              </a:rPr>
              <a:t>e whole and which are the parts?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needed to be added to this part to make the whole?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you take this part from the whole, what will be left?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Where would this number go in the part-whole model?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other number facts do you know if you know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yo</a:t>
            </a:r>
            <a:r>
              <a:rPr lang="en-GB" sz="1400" dirty="0" smtClean="0">
                <a:latin typeface="SassoonPrimaryInfant" pitchFamily="2" charset="0"/>
              </a:rPr>
              <a:t>u multiply both parts by 10 then add them together, what happens to the whole?</a:t>
            </a:r>
            <a:endParaRPr lang="en-GB" sz="1400" dirty="0" smtClean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370" y="5314049"/>
            <a:ext cx="57010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the whole is _______ and one part is ______, then the other part is _______.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_______ + ________ = 10 so _______ + _______ = 100.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I know that _________ + _________ = ________, then I also know…</a:t>
            </a:r>
            <a:endParaRPr lang="en-GB" sz="1400" dirty="0" smtClean="0">
              <a:latin typeface="SassoonPrimaryInfa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409" t="26809" r="51972" b="50384"/>
          <a:stretch/>
        </p:blipFill>
        <p:spPr>
          <a:xfrm>
            <a:off x="3042734" y="1080013"/>
            <a:ext cx="3159001" cy="1251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309" t="33909" r="58251" b="46875"/>
          <a:stretch/>
        </p:blipFill>
        <p:spPr>
          <a:xfrm>
            <a:off x="3267075" y="3683781"/>
            <a:ext cx="3179929" cy="1405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7309" t="56110" r="58251" b="24487"/>
          <a:stretch/>
        </p:blipFill>
        <p:spPr>
          <a:xfrm>
            <a:off x="6851229" y="3670134"/>
            <a:ext cx="3179929" cy="1419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5980" t="38013" r="27203" b="39226"/>
          <a:stretch/>
        </p:blipFill>
        <p:spPr>
          <a:xfrm>
            <a:off x="2400541" y="5413435"/>
            <a:ext cx="3923829" cy="13638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3322" t="60401" r="33392" b="29897"/>
          <a:stretch/>
        </p:blipFill>
        <p:spPr>
          <a:xfrm>
            <a:off x="2980598" y="2589939"/>
            <a:ext cx="3029803" cy="7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219817" y="509733"/>
            <a:ext cx="21597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formal written method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addition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add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plus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subtraction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subtract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minus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2-digit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3-digit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e</a:t>
            </a:r>
            <a:r>
              <a:rPr lang="en-GB" sz="1400" dirty="0" smtClean="0">
                <a:latin typeface="SassoonPrimaryInfant" pitchFamily="2" charset="0"/>
              </a:rPr>
              <a:t>xchange/s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ones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tens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hundreds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di</a:t>
            </a:r>
            <a:r>
              <a:rPr lang="en-GB" sz="1400" dirty="0" smtClean="0">
                <a:latin typeface="SassoonPrimaryInfant" pitchFamily="2" charset="0"/>
              </a:rPr>
              <a:t>gits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place value columns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zero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placeholder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absence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t</a:t>
            </a:r>
            <a:r>
              <a:rPr lang="en-GB" sz="1400" dirty="0" smtClean="0">
                <a:latin typeface="SassoonPrimaryInfant" pitchFamily="2" charset="0"/>
              </a:rPr>
              <a:t>wo-part exchange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equal to</a:t>
            </a:r>
          </a:p>
          <a:p>
            <a:pPr algn="ctr"/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76" y="987458"/>
            <a:ext cx="29884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decisions.</a:t>
            </a: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3536" y="1041552"/>
            <a:ext cx="47494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can you show this question using base 10/place value counters?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can you write this calculation using the formal written method?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Have you put all the digits in the correct colu</a:t>
            </a:r>
            <a:r>
              <a:rPr lang="en-GB" sz="1400" dirty="0" smtClean="0">
                <a:latin typeface="SassoonPrimaryInfant" pitchFamily="2" charset="0"/>
              </a:rPr>
              <a:t>mns?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 yo</a:t>
            </a:r>
            <a:r>
              <a:rPr lang="en-GB" sz="1400" dirty="0" smtClean="0">
                <a:latin typeface="SassoonPrimaryInfant" pitchFamily="2" charset="0"/>
              </a:rPr>
              <a:t>u need to make an exchange?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could you write in the hundreds column if there are no hundreds?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you cannot exchange from the tens, what should you do?</a:t>
            </a: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54354" y="5473535"/>
            <a:ext cx="60044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 hundreds added to ____ hundreds is equal to ____ hundreds.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 put ____ in the ____ column because…</a:t>
            </a:r>
            <a:endParaRPr lang="en-GB" sz="14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 hundreds subtract ____ hundreds is equal to 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 will exchange 1 hundred for ____ tens, then 1 tens for ____ ones.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595" t="26446" r="59196" b="52659"/>
          <a:stretch/>
        </p:blipFill>
        <p:spPr>
          <a:xfrm>
            <a:off x="2736175" y="1185810"/>
            <a:ext cx="3127361" cy="1216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4266" t="22341" r="26364" b="64040"/>
          <a:stretch/>
        </p:blipFill>
        <p:spPr>
          <a:xfrm>
            <a:off x="2977562" y="4094740"/>
            <a:ext cx="2885974" cy="873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071" t="24207" r="59091" b="54711"/>
          <a:stretch/>
        </p:blipFill>
        <p:spPr>
          <a:xfrm>
            <a:off x="2894377" y="2680456"/>
            <a:ext cx="2969159" cy="1365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8567" t="60028" r="68112" b="12547"/>
          <a:stretch/>
        </p:blipFill>
        <p:spPr>
          <a:xfrm>
            <a:off x="3457190" y="5017181"/>
            <a:ext cx="1440766" cy="16676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3951" t="24207" r="26364" b="54338"/>
          <a:stretch/>
        </p:blipFill>
        <p:spPr>
          <a:xfrm>
            <a:off x="6307087" y="3621811"/>
            <a:ext cx="3862317" cy="1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219817" y="509733"/>
            <a:ext cx="2159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c</a:t>
            </a:r>
            <a:r>
              <a:rPr lang="en-GB" sz="1400" dirty="0" smtClean="0">
                <a:latin typeface="SassoonPrimaryInfant" pitchFamily="2" charset="0"/>
              </a:rPr>
              <a:t>omplements to 100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numbers bonds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ones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tens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hundreds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number line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altogether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multiples</a:t>
            </a:r>
          </a:p>
          <a:p>
            <a:pPr algn="ctr"/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76" y="987458"/>
            <a:ext cx="29884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decisions.</a:t>
            </a: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3536" y="1041552"/>
            <a:ext cx="47494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many squares are there altogether? How do you know?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many full rows of each colour are there?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do you notice about the row with both colours in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do you notice about the total of the tens?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do you notice about the total of the ones?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jump to the next multiple of 10?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jump to 100?</a:t>
            </a: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68867" y="5689488"/>
            <a:ext cx="600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 add ____ to get to the next 10, then ____ to get to 100.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This means ____ is the complement to 100 of 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 plus ____ is equal to 100. </a:t>
            </a:r>
            <a:endParaRPr lang="en-GB" sz="1400" dirty="0" smtClean="0">
              <a:latin typeface="SassoonPrimaryInfa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175" t="25699" r="67692" b="52286"/>
          <a:stretch/>
        </p:blipFill>
        <p:spPr>
          <a:xfrm>
            <a:off x="2951959" y="1056852"/>
            <a:ext cx="2879679" cy="1967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805" t="60774" r="61189" b="19450"/>
          <a:stretch/>
        </p:blipFill>
        <p:spPr>
          <a:xfrm>
            <a:off x="2904838" y="3222294"/>
            <a:ext cx="3897159" cy="1243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4581" t="43873" r="25315" b="40158"/>
          <a:stretch/>
        </p:blipFill>
        <p:spPr>
          <a:xfrm>
            <a:off x="2951958" y="4498112"/>
            <a:ext cx="4035695" cy="1340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1574" t="36707" r="21958" b="49487"/>
          <a:stretch/>
        </p:blipFill>
        <p:spPr>
          <a:xfrm>
            <a:off x="2462710" y="6048356"/>
            <a:ext cx="4147096" cy="692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2063" t="29804" r="32867" b="41838"/>
          <a:stretch/>
        </p:blipFill>
        <p:spPr>
          <a:xfrm>
            <a:off x="7727606" y="3213610"/>
            <a:ext cx="3572080" cy="22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219817" y="509733"/>
            <a:ext cx="215973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rounding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estimating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position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numbers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n</a:t>
            </a:r>
            <a:r>
              <a:rPr lang="en-GB" sz="1400" dirty="0" smtClean="0">
                <a:latin typeface="SassoonPrimaryInfant" pitchFamily="2" charset="0"/>
              </a:rPr>
              <a:t>umber line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answer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near to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calculated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greater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less than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multiples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before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after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closer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mentally</a:t>
            </a:r>
          </a:p>
          <a:p>
            <a:pPr algn="ctr"/>
            <a:endParaRPr lang="en-GB" sz="1400" dirty="0" smtClean="0">
              <a:latin typeface="SassoonPrimaryInfant" pitchFamily="2" charset="0"/>
            </a:endParaRPr>
          </a:p>
          <a:p>
            <a:pPr algn="ctr"/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76" y="987458"/>
            <a:ext cx="29884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decisions.</a:t>
            </a: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1618" y="1041552"/>
            <a:ext cx="43213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are the multiples of 10/100 before and after 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Where would ____ be on this number line?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multiple is ____ closer 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far from ____ is 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calculation is easier/quicker to perform?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calculations can you do mentally?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Why do we use estimates?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Is the estimate less than or greater than the actual answer?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Why?</a:t>
            </a: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3536" y="5863254"/>
            <a:ext cx="60044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 is near to 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The estimated answer will be less/greater than the actual answer because…</a:t>
            </a:r>
            <a:endParaRPr lang="en-GB" sz="1400" dirty="0" smtClean="0"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106" t="27379" r="61293" b="43516"/>
          <a:stretch/>
        </p:blipFill>
        <p:spPr>
          <a:xfrm>
            <a:off x="2989647" y="1185810"/>
            <a:ext cx="3070746" cy="2129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316" t="58909" r="65908" b="21688"/>
          <a:stretch/>
        </p:blipFill>
        <p:spPr>
          <a:xfrm>
            <a:off x="5336872" y="4098684"/>
            <a:ext cx="2442951" cy="1419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4266" t="56856" r="34126" b="20009"/>
          <a:stretch/>
        </p:blipFill>
        <p:spPr>
          <a:xfrm>
            <a:off x="7950786" y="3742896"/>
            <a:ext cx="2811440" cy="1692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4686" t="30551" r="70839" b="33255"/>
          <a:stretch/>
        </p:blipFill>
        <p:spPr>
          <a:xfrm>
            <a:off x="3148525" y="3780763"/>
            <a:ext cx="1883392" cy="26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219817" y="509733"/>
            <a:ext cx="21597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inverse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addition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subtraction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</a:t>
            </a:r>
            <a:r>
              <a:rPr lang="en-GB" sz="1400" dirty="0" smtClean="0">
                <a:latin typeface="SassoonPrimaryInfant" pitchFamily="2" charset="0"/>
              </a:rPr>
              <a:t>art-whole model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bar model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relationships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commutative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 estimation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operations</a:t>
            </a:r>
          </a:p>
          <a:p>
            <a:pPr algn="ctr"/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76" y="987458"/>
            <a:ext cx="29884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decisions.</a:t>
            </a: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8419" y="1040135"/>
            <a:ext cx="43213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do you notice about the part-whole models?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are the two parts? What is the whole?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does ‘inverse’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inverse of add/subtract 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does commutative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Is addition/subtraction commutative?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estimate could you use to check?</a:t>
            </a: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6027" y="5757530"/>
            <a:ext cx="60044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____ is a part and ____ is a part, then ____ is the whole.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____ is the whole and ____ is a part, then ____ is the other part. </a:t>
            </a:r>
            <a:endParaRPr lang="en-GB" sz="1400" dirty="0" smtClean="0">
              <a:latin typeface="SassoonPrimaryInfa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071" t="25886" r="58462" b="51726"/>
          <a:stretch/>
        </p:blipFill>
        <p:spPr>
          <a:xfrm>
            <a:off x="2817021" y="1040135"/>
            <a:ext cx="3701398" cy="1480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071" t="53312" r="64965" b="17584"/>
          <a:stretch/>
        </p:blipFill>
        <p:spPr>
          <a:xfrm>
            <a:off x="6971649" y="3191619"/>
            <a:ext cx="3248168" cy="21290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44999" t="41931" r="30142" b="44450"/>
          <a:stretch/>
        </p:blipFill>
        <p:spPr>
          <a:xfrm>
            <a:off x="2991211" y="2827882"/>
            <a:ext cx="3234519" cy="996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0175" t="28685" r="73672" b="31204"/>
          <a:stretch/>
        </p:blipFill>
        <p:spPr>
          <a:xfrm>
            <a:off x="3735245" y="4107975"/>
            <a:ext cx="2101755" cy="26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219817" y="509733"/>
            <a:ext cx="21597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decisions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operation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method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solve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problem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word problems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m</a:t>
            </a:r>
            <a:r>
              <a:rPr lang="en-GB" sz="1400" dirty="0" smtClean="0">
                <a:latin typeface="SassoonPrimaryInfant" pitchFamily="2" charset="0"/>
              </a:rPr>
              <a:t>ulti-step problems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bar model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whole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parts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total</a:t>
            </a:r>
            <a:endParaRPr lang="en-GB" sz="1400" dirty="0" smtClean="0">
              <a:latin typeface="SassoonPrimaryInfant" pitchFamily="2" charset="0"/>
            </a:endParaRP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mental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written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efficient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represent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calculations</a:t>
            </a:r>
          </a:p>
          <a:p>
            <a:pPr algn="ctr"/>
            <a:endParaRPr lang="en-GB" sz="1400" dirty="0" smtClean="0">
              <a:latin typeface="SassoonPrimaryInfant" pitchFamily="2" charset="0"/>
            </a:endParaRPr>
          </a:p>
          <a:p>
            <a:pPr algn="ctr"/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76" y="987458"/>
            <a:ext cx="29884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Make decisions.</a:t>
            </a:r>
            <a:endParaRPr lang="en-GB" sz="1400" dirty="0" smtClean="0">
              <a:solidFill>
                <a:srgbClr val="FF0000"/>
              </a:solidFill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8138" y="1056852"/>
            <a:ext cx="43213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 you know the whole?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parts do you know?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operation do you need to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Can you use a mental method or do you need to use a written 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method is more efficient?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does this arrow represent on the bar model?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Where is the whole/total on the bar model?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first step you need to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 you have to complete the calculations in a specific order?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8138" y="5798841"/>
            <a:ext cx="60044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 is a part and ____ is a part, so I need to 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 is the whole and ____ is a part, so I need to ____.</a:t>
            </a:r>
            <a:endParaRPr lang="en-GB" sz="1400" dirty="0" smtClean="0"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3637" t="24207" r="26993" b="18517"/>
          <a:stretch/>
        </p:blipFill>
        <p:spPr>
          <a:xfrm>
            <a:off x="3096756" y="1115083"/>
            <a:ext cx="3022187" cy="3313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9966" t="56297" r="58671" b="17957"/>
          <a:stretch/>
        </p:blipFill>
        <p:spPr>
          <a:xfrm>
            <a:off x="6907979" y="4015241"/>
            <a:ext cx="3311838" cy="1528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2273" t="28498" r="31294" b="32696"/>
          <a:stretch/>
        </p:blipFill>
        <p:spPr>
          <a:xfrm>
            <a:off x="3331784" y="4590088"/>
            <a:ext cx="2552132" cy="210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296906" y="476845"/>
            <a:ext cx="21597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2-digit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3-digit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tens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hundreds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column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place value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ones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added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subtracted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exchange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equal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m</a:t>
            </a:r>
            <a:r>
              <a:rPr lang="en-GB" sz="1400" dirty="0" smtClean="0">
                <a:latin typeface="SassoonPrimaryInfant" pitchFamily="2" charset="0"/>
              </a:rPr>
              <a:t>ultiples of 10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m</a:t>
            </a:r>
            <a:r>
              <a:rPr lang="en-GB" sz="1400" dirty="0" smtClean="0">
                <a:latin typeface="SassoonPrimaryInfant" pitchFamily="2" charset="0"/>
              </a:rPr>
              <a:t>ultiples of 100</a:t>
            </a:r>
            <a:endParaRPr lang="en-GB" sz="1400" dirty="0" smtClean="0">
              <a:latin typeface="SassoonPrimaryInfant" pitchFamily="2" charset="0"/>
            </a:endParaRP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number bonds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increase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decrease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minus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plus</a:t>
            </a:r>
          </a:p>
          <a:p>
            <a:pPr algn="ctr"/>
            <a:endParaRPr lang="en-GB" sz="1400" dirty="0" smtClean="0">
              <a:latin typeface="SassoonPrimaryInfant" pitchFamily="2" charset="0"/>
            </a:endParaRPr>
          </a:p>
          <a:p>
            <a:pPr algn="ctr"/>
            <a:endParaRPr lang="en-GB" sz="1400" dirty="0" smtClean="0">
              <a:latin typeface="SassoonPrimaryInfant" pitchFamily="2" charset="0"/>
            </a:endParaRPr>
          </a:p>
          <a:p>
            <a:endParaRPr lang="en-GB" sz="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76" y="987458"/>
            <a:ext cx="29884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decisions.</a:t>
            </a: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1809" y="1056852"/>
            <a:ext cx="53814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 you have enough ones to make an exchange?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happens to any number when you add a 1-digit number?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happens to any number when you subtract a 1-digit number?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columns change in a number when you add or subtract a 1-digit number?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Will more than one column ever 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value of the digit ____ in the number 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many tens/hundreds are there in 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many tens/hundreds are you adding/subtracting?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Will the value in the tens/hundreds column increase or decrease? By how much?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place value columns have changed/stayed the same?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you know 7 ones minus 3 ones is equal to 4 ones, then what is 7 tens minus 3 tens?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inverse of adding/subtracting?</a:t>
            </a:r>
            <a:endParaRPr lang="en-GB" sz="14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you know that 3 + 4 = 7 , what is 300 + 400?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5663" y="4924007"/>
            <a:ext cx="67502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 ones plus/minus _____ ones is equal to _____ 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When adding or subtracting 1s to or from a number, the digit in the ____ column always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I know 3 + 6 = 9, then I know that 123 + 6 = _____.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There are ____ hundreds, _____tens and ____ 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 tens/hundreds plus/minus _____ tens/hundreds is equal to ____ tens/hundreds.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The tens/hundreds column will increase/decrease by _____.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225" t="21222" r="61608" b="46315"/>
          <a:stretch/>
        </p:blipFill>
        <p:spPr>
          <a:xfrm>
            <a:off x="2784143" y="1019480"/>
            <a:ext cx="2641520" cy="1505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889" t="63573" r="68006" b="17024"/>
          <a:stretch/>
        </p:blipFill>
        <p:spPr>
          <a:xfrm>
            <a:off x="3177737" y="2754481"/>
            <a:ext cx="1965277" cy="1419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5735" t="24953" r="61608" b="62547"/>
          <a:stretch/>
        </p:blipFill>
        <p:spPr>
          <a:xfrm>
            <a:off x="2270377" y="5822862"/>
            <a:ext cx="2947917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7379" t="28499" r="46503" b="49487"/>
          <a:stretch/>
        </p:blipFill>
        <p:spPr>
          <a:xfrm>
            <a:off x="2977563" y="4451554"/>
            <a:ext cx="2448100" cy="10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173799" y="493729"/>
            <a:ext cx="21597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adding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subtracting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1s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10s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100s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3-digit number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change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same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multiples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ones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tens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hundreds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place value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column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number bonds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increase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decrease</a:t>
            </a:r>
          </a:p>
          <a:p>
            <a:pPr algn="ctr"/>
            <a:endParaRPr lang="en-GB" sz="1400" dirty="0" smtClean="0">
              <a:latin typeface="SassoonPrimaryInfant" pitchFamily="2" charset="0"/>
            </a:endParaRPr>
          </a:p>
          <a:p>
            <a:pPr algn="ctr"/>
            <a:endParaRPr lang="en-GB" sz="1400" dirty="0" smtClean="0">
              <a:latin typeface="SassoonPrimaryInfant" pitchFamily="2" charset="0"/>
            </a:endParaRPr>
          </a:p>
          <a:p>
            <a:endParaRPr lang="en-GB" sz="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76" y="987458"/>
            <a:ext cx="29884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decisions.</a:t>
            </a: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14607" y="1003608"/>
            <a:ext cx="474942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value of the digit _______ in the number ______?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Will the value in the ones/tens/hundreds column increase or decrease? By how much?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place value columns have changed/stayed the same?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you know 3 + 4 = 7, what else do you know?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inverse of adding/subtracting______?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Will you get the same result if the operations are performed in a different 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2477" y="5354085"/>
            <a:ext cx="62097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There are ______ hundreds, ______ tens and _______ones.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______ ones/tens/hundreds plus/minus_______ ones/tens/hundreds is equal to _____ ones/tens/hundreds.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The ones/tens/hundreds column will increase/decrease by ______.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861" t="28685" r="59720" b="57016"/>
          <a:stretch/>
        </p:blipFill>
        <p:spPr>
          <a:xfrm>
            <a:off x="6048814" y="3886967"/>
            <a:ext cx="4685977" cy="1238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6888" t="41810" r="35070" b="38601"/>
          <a:stretch/>
        </p:blipFill>
        <p:spPr>
          <a:xfrm>
            <a:off x="3131862" y="4921026"/>
            <a:ext cx="2347414" cy="1433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22763" t="30177" r="35175" b="23367"/>
          <a:stretch/>
        </p:blipFill>
        <p:spPr>
          <a:xfrm>
            <a:off x="2953329" y="2888840"/>
            <a:ext cx="2704480" cy="16793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15735" t="34468" r="43986" b="46129"/>
          <a:stretch/>
        </p:blipFill>
        <p:spPr>
          <a:xfrm>
            <a:off x="2421424" y="1578661"/>
            <a:ext cx="3534771" cy="9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173799" y="493729"/>
            <a:ext cx="21597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addition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subtraction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1-digit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2-digit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3-digit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crossing 10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number bonds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multiple of 10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partition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number line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ten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hundred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m</a:t>
            </a:r>
            <a:r>
              <a:rPr lang="en-GB" sz="1400" dirty="0" smtClean="0">
                <a:latin typeface="SassoonPrimaryInfant" pitchFamily="2" charset="0"/>
              </a:rPr>
              <a:t>ultiple of 100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place value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columns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always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sometimes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never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change</a:t>
            </a:r>
          </a:p>
          <a:p>
            <a:endParaRPr lang="en-GB" sz="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76" y="987458"/>
            <a:ext cx="29884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decisions.</a:t>
            </a: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14607" y="1003608"/>
            <a:ext cx="47494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next multiple of 10/100 after 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can you partition______?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number do you add to _____ to make 10/100?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jump from _____ to the next multiple of 10?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_____ is a part/jump, what is the other part/jump____?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columns have changed/stayed the same?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Does the _____ column always/sometimes/never 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method do you prefer?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method is more efficient?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53358" y="5081647"/>
            <a:ext cx="6209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The next multiple of 10 after _____ is _____.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______ can be partitioned into ______ and _____.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 need to add _____ to get to the next 10, and then add another _____.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The next multiple of 100 after _____ is _____.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 need to add _____ to cross the next 100 and then add another_____. </a:t>
            </a:r>
            <a:endParaRPr lang="en-GB" sz="1400" dirty="0" smtClean="0"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106" t="29431" r="59195" b="62919"/>
          <a:stretch/>
        </p:blipFill>
        <p:spPr>
          <a:xfrm>
            <a:off x="2907991" y="1154615"/>
            <a:ext cx="2975796" cy="55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001" t="36521" r="60979" b="31389"/>
          <a:stretch/>
        </p:blipFill>
        <p:spPr>
          <a:xfrm>
            <a:off x="3014754" y="1842063"/>
            <a:ext cx="2901412" cy="2179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3007" t="31856" r="31504" b="50980"/>
          <a:stretch/>
        </p:blipFill>
        <p:spPr>
          <a:xfrm>
            <a:off x="6190570" y="3223253"/>
            <a:ext cx="4300048" cy="1628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4686" t="31670" r="65280" b="56203"/>
          <a:stretch/>
        </p:blipFill>
        <p:spPr>
          <a:xfrm>
            <a:off x="3124906" y="4414829"/>
            <a:ext cx="2606723" cy="887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5211" t="64693" r="59510" b="22061"/>
          <a:stretch/>
        </p:blipFill>
        <p:spPr>
          <a:xfrm>
            <a:off x="2673534" y="5789596"/>
            <a:ext cx="3289110" cy="9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173799" y="493729"/>
            <a:ext cx="21597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subtract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1-digit number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3-digit number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crossing a 10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1s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m</a:t>
            </a:r>
            <a:r>
              <a:rPr lang="en-GB" sz="1400" dirty="0" smtClean="0">
                <a:latin typeface="SassoonPrimaryInfant" pitchFamily="2" charset="0"/>
              </a:rPr>
              <a:t>ultiple of 10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numbers bonds</a:t>
            </a:r>
            <a:r>
              <a:rPr lang="en-GB" sz="1400" dirty="0">
                <a:latin typeface="SassoonPrimaryInfant" pitchFamily="2" charset="0"/>
              </a:rPr>
              <a:t> </a:t>
            </a:r>
            <a:r>
              <a:rPr lang="en-GB" sz="1400" dirty="0" smtClean="0">
                <a:latin typeface="SassoonPrimaryInfant" pitchFamily="2" charset="0"/>
              </a:rPr>
              <a:t>to 10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partition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part 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jump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columns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changed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s</a:t>
            </a:r>
            <a:r>
              <a:rPr lang="en-GB" sz="1400" dirty="0" smtClean="0">
                <a:latin typeface="SassoonPrimaryInfant" pitchFamily="2" charset="0"/>
              </a:rPr>
              <a:t>tayed the same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before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previous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10s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crossing a 100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counting back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multiple of 100</a:t>
            </a:r>
          </a:p>
          <a:p>
            <a:pPr algn="ctr"/>
            <a:endParaRPr lang="en-GB" sz="1400" dirty="0" smtClean="0">
              <a:latin typeface="SassoonPrimaryInfant" pitchFamily="2" charset="0"/>
            </a:endParaRPr>
          </a:p>
          <a:p>
            <a:pPr algn="ctr"/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76" y="987458"/>
            <a:ext cx="29884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decisions.</a:t>
            </a: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96859" y="959264"/>
            <a:ext cx="47494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previous multiple of 10/100 before _____?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can you partition______?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jump from _____ to the previous multiple of 10/100?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_____ is a part/jump, what is the other part/jump____?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columns have changed/stayed the same?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method do you prefer?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is more efficient?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96859" y="4764574"/>
            <a:ext cx="6209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The previous multiple of 10 before _____ is ______.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______ can be partitioned into _____ and ______.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 need to subtract ______ to get to the previous multiple of 10, then subtract_____more.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The multiple of 100 before _____ is ______.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______ can be partitioned into ______ and ______.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 need to subtract _____ to get to the previous multiple of 100, then subtract _____ more.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SassoonPrimaryInfa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175" t="18797" r="60874" b="67770"/>
          <a:stretch/>
        </p:blipFill>
        <p:spPr>
          <a:xfrm>
            <a:off x="2387286" y="1829467"/>
            <a:ext cx="3207224" cy="836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4372" t="22342" r="29930" b="56017"/>
          <a:stretch/>
        </p:blipFill>
        <p:spPr>
          <a:xfrm>
            <a:off x="3190699" y="3116789"/>
            <a:ext cx="3343702" cy="15831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3322" t="46595" r="26364" b="30831"/>
          <a:stretch/>
        </p:blipFill>
        <p:spPr>
          <a:xfrm>
            <a:off x="6761876" y="3159904"/>
            <a:ext cx="3728742" cy="15611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9756" t="44170" r="71259" b="39785"/>
          <a:stretch/>
        </p:blipFill>
        <p:spPr>
          <a:xfrm>
            <a:off x="2877988" y="5150585"/>
            <a:ext cx="2816096" cy="13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173799" y="493729"/>
            <a:ext cx="21597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adding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subtracting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1s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10s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100s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t</a:t>
            </a:r>
            <a:r>
              <a:rPr lang="en-GB" sz="1400" dirty="0" smtClean="0">
                <a:latin typeface="SassoonPrimaryInfant" pitchFamily="2" charset="0"/>
              </a:rPr>
              <a:t>o/from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3-digit numbers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c</a:t>
            </a:r>
            <a:r>
              <a:rPr lang="en-GB" sz="1400" dirty="0" smtClean="0">
                <a:latin typeface="SassoonPrimaryInfant" pitchFamily="2" charset="0"/>
              </a:rPr>
              <a:t>ross a 10 or a 100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connections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calculations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ones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equal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tens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Hundreds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multiple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next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previous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part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jump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columns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changed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s</a:t>
            </a:r>
            <a:r>
              <a:rPr lang="en-GB" sz="1400" dirty="0" smtClean="0">
                <a:latin typeface="SassoonPrimaryInfant" pitchFamily="2" charset="0"/>
              </a:rPr>
              <a:t>tayed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s</a:t>
            </a:r>
            <a:r>
              <a:rPr lang="en-GB" sz="1400" dirty="0" smtClean="0">
                <a:latin typeface="SassoonPrimaryInfant" pitchFamily="2" charset="0"/>
              </a:rPr>
              <a:t>ame</a:t>
            </a:r>
          </a:p>
          <a:p>
            <a:pPr algn="ctr"/>
            <a:endParaRPr lang="en-GB" sz="1400" dirty="0" smtClean="0">
              <a:latin typeface="SassoonPrimaryInfant" pitchFamily="2" charset="0"/>
            </a:endParaRPr>
          </a:p>
          <a:p>
            <a:pPr algn="ctr"/>
            <a:endParaRPr lang="en-GB" sz="1400" dirty="0" smtClean="0">
              <a:latin typeface="SassoonPrimaryInfant" pitchFamily="2" charset="0"/>
            </a:endParaRPr>
          </a:p>
          <a:p>
            <a:pPr algn="ctr"/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76" y="987458"/>
            <a:ext cx="29884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decisions.</a:t>
            </a: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2230" y="1012966"/>
            <a:ext cx="47494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multiple of 10/100 after ______?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multiple of 10/100 before ______?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is the jump from _____ to the next/previous multiple?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______ is a </a:t>
            </a:r>
            <a:r>
              <a:rPr lang="en-GB" sz="1400" dirty="0" smtClean="0">
                <a:latin typeface="SassoonPrimaryInfant" pitchFamily="2" charset="0"/>
              </a:rPr>
              <a:t>part/jump, what is the other part/jump?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columns have changed/stayed the same?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method do you prefer?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Which is more efficient?</a:t>
            </a: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2230" y="5018044"/>
            <a:ext cx="49210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algn="ctr"/>
            <a:endParaRPr lang="en-GB" b="1" u="sng" dirty="0" smtClean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 ones + ______ ones = ______ ones, so ____ ones </a:t>
            </a:r>
            <a:r>
              <a:rPr lang="en-GB" sz="1400" dirty="0" smtClean="0">
                <a:latin typeface="SassoonPrimaryInfant" pitchFamily="2" charset="0"/>
              </a:rPr>
              <a:t>- _____ ones = ______ ones.</a:t>
            </a:r>
          </a:p>
          <a:p>
            <a:endParaRPr lang="en-GB" sz="1400" dirty="0" smtClean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 ones + ______ ones = ______ ones, so _____ tens + ______ tens = _____ tens. </a:t>
            </a:r>
            <a:endParaRPr lang="en-GB" sz="1400" dirty="0"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51" t="25699" r="59301" b="47435"/>
          <a:stretch/>
        </p:blipFill>
        <p:spPr>
          <a:xfrm>
            <a:off x="2726571" y="1663368"/>
            <a:ext cx="3271876" cy="1591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4056" t="26446" r="26889" b="53965"/>
          <a:stretch/>
        </p:blipFill>
        <p:spPr>
          <a:xfrm>
            <a:off x="6541555" y="3386883"/>
            <a:ext cx="3561756" cy="1350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7203" t="50513" r="28882" b="38293"/>
          <a:stretch/>
        </p:blipFill>
        <p:spPr>
          <a:xfrm>
            <a:off x="2954563" y="3787237"/>
            <a:ext cx="3111690" cy="1030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8252" t="71222" r="29406" b="17211"/>
          <a:stretch/>
        </p:blipFill>
        <p:spPr>
          <a:xfrm>
            <a:off x="3091474" y="5349905"/>
            <a:ext cx="2906973" cy="1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173799" y="493729"/>
            <a:ext cx="21597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addition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subtraction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written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2-digit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3-digit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formal written method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place value chart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add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subtract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base 10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e</a:t>
            </a:r>
            <a:r>
              <a:rPr lang="en-GB" sz="1400" dirty="0" smtClean="0">
                <a:latin typeface="SassoonPrimaryInfant" pitchFamily="2" charset="0"/>
              </a:rPr>
              <a:t>xchange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ones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tens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hundreds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partition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columns</a:t>
            </a:r>
          </a:p>
          <a:p>
            <a:pPr algn="ctr"/>
            <a:r>
              <a:rPr lang="en-GB" sz="1400" dirty="0">
                <a:latin typeface="SassoonPrimaryInfant" pitchFamily="2" charset="0"/>
              </a:rPr>
              <a:t>e</a:t>
            </a:r>
            <a:r>
              <a:rPr lang="en-GB" sz="1400" dirty="0" smtClean="0">
                <a:latin typeface="SassoonPrimaryInfant" pitchFamily="2" charset="0"/>
              </a:rPr>
              <a:t>qual to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plus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minus</a:t>
            </a:r>
            <a:endParaRPr lang="en-GB" sz="1400" dirty="0" smtClean="0">
              <a:latin typeface="SassoonPrimaryInfant" pitchFamily="2" charset="0"/>
            </a:endParaRPr>
          </a:p>
          <a:p>
            <a:pPr algn="ctr"/>
            <a:endParaRPr lang="en-GB" sz="1400" dirty="0" smtClean="0">
              <a:latin typeface="SassoonPrimaryInfant" pitchFamily="2" charset="0"/>
            </a:endParaRPr>
          </a:p>
          <a:p>
            <a:pPr algn="ctr"/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76" y="987458"/>
            <a:ext cx="29884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decisions.</a:t>
            </a: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2230" y="1012966"/>
            <a:ext cx="47494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 you have enough ones/tens to exchange for a ten/hundred?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 you need to make an exchange?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can you represent the question using base 10?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can you partition these numbers into a place value chart?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Does it matter which columns you add together first?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What do you put in the tens column if ther</a:t>
            </a:r>
            <a:r>
              <a:rPr lang="en-GB" sz="1400" dirty="0" smtClean="0">
                <a:latin typeface="SassoonPrimaryInfant" pitchFamily="2" charset="0"/>
              </a:rPr>
              <a:t>e are no tens?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 you need to make both numbers before you subtract?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Does it matter which column you subtract from first?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 you have enough ones/tens to subtract ____ones/tens?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Does it matter which number you write at the top when using the column method for subtraction?</a:t>
            </a: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2230" y="4819731"/>
            <a:ext cx="6004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 ones plus _____ ones is equal to _____ 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 tens plus _____ tens is equal to _____ tens.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 hundreds plus _____ hundreds is equal to _____ hundreds.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</a:t>
            </a:r>
            <a:r>
              <a:rPr lang="en-GB" sz="1400" dirty="0" smtClean="0">
                <a:latin typeface="SassoonPrimaryInfant" pitchFamily="2" charset="0"/>
              </a:rPr>
              <a:t> hundreds, _____ tens and ______ ones is equal to ______.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_____ ones/tens/hundreds minus _____ ones/tens/hundreds is equal to ____ ones/tens/hundreds.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Now there are _____ hundreds, _____ tens and _____ </a:t>
            </a:r>
            <a:r>
              <a:rPr lang="en-GB" sz="1400" dirty="0" smtClean="0">
                <a:latin typeface="SassoonPrimaryInfant" pitchFamily="2" charset="0"/>
              </a:rPr>
              <a:t>ones. The answer is ______.</a:t>
            </a:r>
            <a:endParaRPr lang="en-GB" sz="1400" dirty="0" smtClean="0">
              <a:latin typeface="SassoonPrimaryInfa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071" t="43050" r="59510" b="35681"/>
          <a:stretch/>
        </p:blipFill>
        <p:spPr>
          <a:xfrm>
            <a:off x="2962721" y="1037333"/>
            <a:ext cx="2955246" cy="1323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4371" t="20663" r="28986" b="59375"/>
          <a:stretch/>
        </p:blipFill>
        <p:spPr>
          <a:xfrm>
            <a:off x="3053229" y="4085595"/>
            <a:ext cx="2883333" cy="1214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2273" t="21408" r="27517" b="71315"/>
          <a:stretch/>
        </p:blipFill>
        <p:spPr>
          <a:xfrm>
            <a:off x="6366351" y="4242340"/>
            <a:ext cx="3930555" cy="532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9861" t="58909" r="59300" b="19823"/>
          <a:stretch/>
        </p:blipFill>
        <p:spPr>
          <a:xfrm>
            <a:off x="3038232" y="2444808"/>
            <a:ext cx="2879735" cy="1483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43951" t="37453" r="29091" b="42957"/>
          <a:stretch/>
        </p:blipFill>
        <p:spPr>
          <a:xfrm>
            <a:off x="3053229" y="5584117"/>
            <a:ext cx="2959001" cy="121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034556" y="493729"/>
            <a:ext cx="215973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add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addition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adding</a:t>
            </a:r>
            <a:endParaRPr lang="en-GB" sz="1400" dirty="0" smtClean="0">
              <a:latin typeface="SassoonPrimaryInfant" pitchFamily="2" charset="0"/>
            </a:endParaRP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2-digit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3-digit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exchanges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ones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tens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hundreds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base 10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place value counters/chart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column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value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written method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calculation</a:t>
            </a:r>
          </a:p>
          <a:p>
            <a:pPr algn="ctr"/>
            <a:endParaRPr lang="en-GB" sz="1400" dirty="0" smtClean="0">
              <a:latin typeface="SassoonPrimaryInfant" pitchFamily="2" charset="0"/>
            </a:endParaRPr>
          </a:p>
          <a:p>
            <a:pPr algn="ctr"/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76" y="987458"/>
            <a:ext cx="29884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decisions.</a:t>
            </a: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2230" y="1012966"/>
            <a:ext cx="47494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Does it matter which column’s numbers you add together first?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 you have enough ones/tens to make an exchange?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Where do you put the ten/hundred that you made from exchanging 10 ones/10 tens in your model?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can you show that you have exchanged 10 ones/10 tens in your written calculation?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2230" y="4864197"/>
            <a:ext cx="60044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 ones + ____ ones = ____ 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I have ____ ones, I can exchange them for ____ ten and ____ 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 have ____ hundreds, ____ tens and ____ ones, so altogether I have ____.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 tens + ____ tens = ____ tens.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If I have ____ tens, I can exchange them for ____ hundred and ____ tens.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 have ____ hundreds, ____ tens and ____ ones, so altogether I have ____.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547" t="23088" r="58566" b="42957"/>
          <a:stretch/>
        </p:blipFill>
        <p:spPr>
          <a:xfrm>
            <a:off x="2977562" y="1075384"/>
            <a:ext cx="3031682" cy="1815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2850" t="64717" r="36224" b="14785"/>
          <a:stretch/>
        </p:blipFill>
        <p:spPr>
          <a:xfrm>
            <a:off x="3020806" y="5204150"/>
            <a:ext cx="1253402" cy="1322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9966" t="24207" r="59405" b="36801"/>
          <a:stretch/>
        </p:blipFill>
        <p:spPr>
          <a:xfrm>
            <a:off x="2977562" y="3182337"/>
            <a:ext cx="2991424" cy="1943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44161" t="32603" r="26469" b="42211"/>
          <a:stretch/>
        </p:blipFill>
        <p:spPr>
          <a:xfrm>
            <a:off x="6250935" y="3019428"/>
            <a:ext cx="3821373" cy="18424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46469" t="29991" r="43461" b="52099"/>
          <a:stretch/>
        </p:blipFill>
        <p:spPr>
          <a:xfrm>
            <a:off x="4461008" y="5204150"/>
            <a:ext cx="1310185" cy="13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/>
          <p:cNvSpPr/>
          <p:nvPr/>
        </p:nvSpPr>
        <p:spPr>
          <a:xfrm>
            <a:off x="-10877" y="0"/>
            <a:ext cx="10307783" cy="95369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10490618" y="80495"/>
            <a:ext cx="1526100" cy="369291"/>
          </a:xfrm>
          <a:prstGeom prst="rect">
            <a:avLst/>
          </a:prstGeom>
          <a:noFill/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r>
              <a:rPr lang="en-GB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pic>
        <p:nvPicPr>
          <p:cNvPr id="6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034556" y="493729"/>
            <a:ext cx="21597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</a:t>
            </a:r>
          </a:p>
          <a:p>
            <a:pPr algn="ctr"/>
            <a:r>
              <a:rPr lang="en-GB" b="1" u="sng" dirty="0" smtClean="0">
                <a:latin typeface="SassoonPrimaryInfant" pitchFamily="2" charset="0"/>
              </a:rPr>
              <a:t>Vocabulary: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written method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subtraction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subtract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minus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exchanges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2-digit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3-digit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tens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ones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hundreds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base 10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calculation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across a 100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place value counters</a:t>
            </a:r>
          </a:p>
          <a:p>
            <a:pPr algn="ctr"/>
            <a:r>
              <a:rPr lang="en-GB" sz="1400" dirty="0" smtClean="0">
                <a:latin typeface="SassoonPrimaryInfant" pitchFamily="2" charset="0"/>
              </a:rPr>
              <a:t>multiples</a:t>
            </a:r>
          </a:p>
          <a:p>
            <a:pPr algn="ctr"/>
            <a:endParaRPr lang="en-GB" sz="1400" dirty="0" smtClean="0">
              <a:latin typeface="SassoonPrimaryInfant" pitchFamily="2" charset="0"/>
            </a:endParaRPr>
          </a:p>
          <a:p>
            <a:pPr algn="ctr"/>
            <a:endParaRPr lang="en-GB" sz="1400" dirty="0" smtClean="0">
              <a:latin typeface="SassoonPrimaryInfant" pitchFamily="2" charset="0"/>
            </a:endParaRPr>
          </a:p>
          <a:p>
            <a:pPr algn="ctr"/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76" y="987458"/>
            <a:ext cx="298843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Small Steps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Apply numbers bonds within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and subtract 100s.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Spot the pattern.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1s across a 10.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10s across a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1s across a 10.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10s across a 100.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connections.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(no exchange).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two numbers (no exchange).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rgbClr val="FF0000"/>
                </a:solidFill>
                <a:latin typeface="SassoonPrimaryInfant" pitchFamily="2" charset="0"/>
              </a:rPr>
              <a:t>Subtract two numbers (across a 10)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FF0000"/>
                </a:solidFill>
                <a:latin typeface="SassoonPrimaryInfant" pitchFamily="2" charset="0"/>
              </a:rPr>
              <a:t>Subtract two numbers (across a 100)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Add 2-digit and 3-digit numbers.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Subtract a 2-digit number from a 3-digit number.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Complements to 100.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Estimate answers.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Inverse operations.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SassoonPrimaryInfant" pitchFamily="2" charset="0"/>
              </a:rPr>
              <a:t>Make decisions.</a:t>
            </a: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291" y="232119"/>
            <a:ext cx="595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SassoonPrimaryInfant" pitchFamily="2" charset="0"/>
              </a:rPr>
              <a:t>Maths – </a:t>
            </a:r>
            <a:r>
              <a:rPr lang="en-GB" sz="2800" b="1" u="sng" dirty="0" smtClean="0">
                <a:latin typeface="SassoonPrimaryInfant" pitchFamily="2" charset="0"/>
              </a:rPr>
              <a:t>Addition and Subtraction</a:t>
            </a:r>
            <a:endParaRPr lang="en-GB" sz="2800" b="1" u="sng" dirty="0" smtClean="0">
              <a:latin typeface="SassoonPrimaryInfan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2230" y="1012966"/>
            <a:ext cx="47494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Key Questions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can you show this questions using base 10?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Can you subtract 2 ones/tens from 5 ones/tens?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Can you subtract 5 ones/tens from 2 ones/tens?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Do you need to make an exchange?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can you show an exchange using base 10 or place value counters?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How can you show an exchange using the written method?</a:t>
            </a:r>
            <a:endParaRPr lang="en-GB" sz="1400" dirty="0" smtClean="0">
              <a:latin typeface="SassoonPrimaryInfa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2230" y="4653819"/>
            <a:ext cx="6004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SassoonPrimaryInfant" pitchFamily="2" charset="0"/>
              </a:rPr>
              <a:t>Stem Sentences</a:t>
            </a:r>
            <a:r>
              <a:rPr lang="en-GB" b="1" u="sng" dirty="0" smtClean="0">
                <a:latin typeface="SassoonPrimaryInfant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 ones subtract ____ ones is equal to ____ 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 will exchange 1 ten for ____ 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Now I have ____ hundreds, ____ tens and ____ 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The answer is 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____ tens subtract ____ tens is equal to 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I will exchange 1 hundred to make ____ tens.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Now there are ____ hundreds, ____ tens and ____ ones. </a:t>
            </a:r>
            <a:endParaRPr lang="en-GB" sz="14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PrimaryInfant" pitchFamily="2" charset="0"/>
              </a:rPr>
              <a:t>The answer is ____.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861" t="22528" r="60139" b="52659"/>
          <a:stretch/>
        </p:blipFill>
        <p:spPr>
          <a:xfrm>
            <a:off x="2826602" y="1056852"/>
            <a:ext cx="2823571" cy="1518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4056" t="63760" r="25315" b="18516"/>
          <a:stretch/>
        </p:blipFill>
        <p:spPr>
          <a:xfrm>
            <a:off x="3008927" y="4338578"/>
            <a:ext cx="2971938" cy="1138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0176" t="31297" r="59196" b="49114"/>
          <a:stretch/>
        </p:blipFill>
        <p:spPr>
          <a:xfrm>
            <a:off x="2826602" y="2837236"/>
            <a:ext cx="3485158" cy="119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0280" t="52379" r="60875" b="31016"/>
          <a:stretch/>
        </p:blipFill>
        <p:spPr>
          <a:xfrm>
            <a:off x="2711407" y="5709470"/>
            <a:ext cx="3204921" cy="10372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44161" t="31297" r="26260" b="40905"/>
          <a:stretch/>
        </p:blipFill>
        <p:spPr>
          <a:xfrm>
            <a:off x="6999888" y="2949678"/>
            <a:ext cx="3003303" cy="158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4115</Words>
  <Application>Microsoft Office PowerPoint</Application>
  <PresentationFormat>Widescreen</PresentationFormat>
  <Paragraphs>815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SassoonPrimaryInfant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Tenterden Schools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Groves</dc:creator>
  <cp:lastModifiedBy>Miss J Groves</cp:lastModifiedBy>
  <cp:revision>190</cp:revision>
  <dcterms:created xsi:type="dcterms:W3CDTF">2022-07-09T10:08:24Z</dcterms:created>
  <dcterms:modified xsi:type="dcterms:W3CDTF">2022-10-25T21:06:17Z</dcterms:modified>
</cp:coreProperties>
</file>