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p:scale>
          <a:sx n="60" d="100"/>
          <a:sy n="60" d="100"/>
        </p:scale>
        <p:origin x="11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07254D-6805-4C66-AC71-F9DAE5B8E92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33003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07254D-6805-4C66-AC71-F9DAE5B8E92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246317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07254D-6805-4C66-AC71-F9DAE5B8E92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392234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07254D-6805-4C66-AC71-F9DAE5B8E92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290228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07254D-6805-4C66-AC71-F9DAE5B8E92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251922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07254D-6805-4C66-AC71-F9DAE5B8E928}"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7096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07254D-6805-4C66-AC71-F9DAE5B8E928}" type="datetimeFigureOut">
              <a:rPr lang="en-GB" smtClean="0"/>
              <a:t>17/07/2022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261578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07254D-6805-4C66-AC71-F9DAE5B8E928}" type="datetimeFigureOut">
              <a:rPr lang="en-GB" smtClean="0"/>
              <a:t>17/07/2022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448134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7254D-6805-4C66-AC71-F9DAE5B8E928}" type="datetimeFigureOut">
              <a:rPr lang="en-GB" smtClean="0"/>
              <a:t>17/07/2022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320943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07254D-6805-4C66-AC71-F9DAE5B8E928}"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101523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07254D-6805-4C66-AC71-F9DAE5B8E928}"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C6270E-A6D8-4C86-ABE7-1BAC5366BE20}" type="slidenum">
              <a:rPr lang="en-GB" smtClean="0"/>
              <a:t>‹#›</a:t>
            </a:fld>
            <a:endParaRPr lang="en-GB"/>
          </a:p>
        </p:txBody>
      </p:sp>
    </p:spTree>
    <p:extLst>
      <p:ext uri="{BB962C8B-B14F-4D97-AF65-F5344CB8AC3E}">
        <p14:creationId xmlns:p14="http://schemas.microsoft.com/office/powerpoint/2010/main" val="319910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7254D-6805-4C66-AC71-F9DAE5B8E928}" type="datetimeFigureOut">
              <a:rPr lang="en-GB" smtClean="0"/>
              <a:t>17/07/2022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6270E-A6D8-4C86-ABE7-1BAC5366BE20}" type="slidenum">
              <a:rPr lang="en-GB" smtClean="0"/>
              <a:t>‹#›</a:t>
            </a:fld>
            <a:endParaRPr lang="en-GB"/>
          </a:p>
        </p:txBody>
      </p:sp>
    </p:spTree>
    <p:extLst>
      <p:ext uri="{BB962C8B-B14F-4D97-AF65-F5344CB8AC3E}">
        <p14:creationId xmlns:p14="http://schemas.microsoft.com/office/powerpoint/2010/main" val="226797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4;p1"/>
          <p:cNvSpPr/>
          <p:nvPr/>
        </p:nvSpPr>
        <p:spPr>
          <a:xfrm>
            <a:off x="-10877" y="0"/>
            <a:ext cx="10307783" cy="953691"/>
          </a:xfrm>
          <a:prstGeom prst="rect">
            <a:avLst/>
          </a:prstGeom>
          <a:solidFill>
            <a:srgbClr val="33CCC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 name="Google Shape;86;p1"/>
          <p:cNvSpPr txBox="1"/>
          <p:nvPr/>
        </p:nvSpPr>
        <p:spPr>
          <a:xfrm>
            <a:off x="10490618" y="122554"/>
            <a:ext cx="1526100" cy="646500"/>
          </a:xfrm>
          <a:prstGeom prst="rect">
            <a:avLst/>
          </a:prstGeom>
          <a:noFill/>
          <a:ln w="9525" cap="flat" cmpd="sng">
            <a:solidFill>
              <a:srgbClr val="42719B"/>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dirty="0">
                <a:solidFill>
                  <a:schemeClr val="dk1"/>
                </a:solidFill>
                <a:latin typeface="Arial"/>
                <a:ea typeface="Arial"/>
                <a:cs typeface="Arial"/>
                <a:sym typeface="Arial"/>
              </a:rPr>
              <a:t>YEAR </a:t>
            </a:r>
            <a:r>
              <a:rPr lang="en-GB" b="1" dirty="0">
                <a:solidFill>
                  <a:schemeClr val="dk1"/>
                </a:solidFill>
                <a:latin typeface="Arial"/>
                <a:ea typeface="Arial"/>
                <a:cs typeface="Arial"/>
                <a:sym typeface="Arial"/>
              </a:rPr>
              <a:t>4</a:t>
            </a:r>
            <a:endParaRPr dirty="0"/>
          </a:p>
          <a:p>
            <a:pPr marL="0" marR="0" lvl="0" indent="0" algn="ctr" rtl="0">
              <a:spcBef>
                <a:spcPts val="0"/>
              </a:spcBef>
              <a:spcAft>
                <a:spcPts val="0"/>
              </a:spcAft>
              <a:buNone/>
            </a:pPr>
            <a:r>
              <a:rPr lang="en-GB" sz="1800" b="1" dirty="0">
                <a:solidFill>
                  <a:schemeClr val="dk1"/>
                </a:solidFill>
                <a:latin typeface="Arial"/>
                <a:ea typeface="Arial"/>
                <a:cs typeface="Arial"/>
                <a:sym typeface="Arial"/>
              </a:rPr>
              <a:t>Term </a:t>
            </a:r>
            <a:r>
              <a:rPr lang="en-GB" b="1" dirty="0">
                <a:solidFill>
                  <a:schemeClr val="dk1"/>
                </a:solidFill>
                <a:sym typeface="Arial"/>
              </a:rPr>
              <a:t>6</a:t>
            </a:r>
            <a:endParaRPr sz="1800" b="1" dirty="0">
              <a:solidFill>
                <a:schemeClr val="dk1"/>
              </a:solidFill>
              <a:latin typeface="Arial"/>
              <a:ea typeface="Arial"/>
              <a:cs typeface="Arial"/>
              <a:sym typeface="Arial"/>
            </a:endParaRPr>
          </a:p>
        </p:txBody>
      </p:sp>
      <p:pic>
        <p:nvPicPr>
          <p:cNvPr id="6" name="Google Shape;87;p1"/>
          <p:cNvPicPr preferRelativeResize="0"/>
          <p:nvPr/>
        </p:nvPicPr>
        <p:blipFill rotWithShape="1">
          <a:blip r:embed="rId2">
            <a:alphaModFix/>
          </a:blip>
          <a:srcRect/>
          <a:stretch/>
        </p:blipFill>
        <p:spPr>
          <a:xfrm>
            <a:off x="92845" y="128958"/>
            <a:ext cx="562447" cy="756731"/>
          </a:xfrm>
          <a:prstGeom prst="rect">
            <a:avLst/>
          </a:prstGeom>
          <a:noFill/>
          <a:ln>
            <a:noFill/>
          </a:ln>
        </p:spPr>
      </p:pic>
      <p:sp>
        <p:nvSpPr>
          <p:cNvPr id="7" name="Google Shape;88;p1"/>
          <p:cNvSpPr/>
          <p:nvPr/>
        </p:nvSpPr>
        <p:spPr>
          <a:xfrm>
            <a:off x="5337286" y="233886"/>
            <a:ext cx="5306145" cy="461624"/>
          </a:xfrm>
          <a:prstGeom prst="rect">
            <a:avLst/>
          </a:prstGeom>
          <a:noFill/>
          <a:ln>
            <a:noFill/>
          </a:ln>
        </p:spPr>
        <p:txBody>
          <a:bodyPr spcFirstLastPara="1" wrap="square" lIns="91425" tIns="45700" rIns="91425" bIns="45700" anchor="t" anchorCtr="0">
            <a:spAutoFit/>
          </a:bodyPr>
          <a:lstStyle/>
          <a:p>
            <a:pPr lvl="1" algn="ctr"/>
            <a:r>
              <a:rPr lang="en-GB" sz="2400" i="1" dirty="0" smtClean="0">
                <a:solidFill>
                  <a:schemeClr val="lt1"/>
                </a:solidFill>
                <a:latin typeface="Arial"/>
                <a:ea typeface="Arial"/>
                <a:cs typeface="Arial"/>
                <a:sym typeface="Arial"/>
              </a:rPr>
              <a:t>Are living things in danger?</a:t>
            </a:r>
            <a:endParaRPr sz="2400" dirty="0">
              <a:solidFill>
                <a:schemeClr val="lt1"/>
              </a:solidFill>
              <a:latin typeface="Arial"/>
              <a:ea typeface="Arial"/>
              <a:cs typeface="Arial"/>
              <a:sym typeface="Arial"/>
            </a:endParaRPr>
          </a:p>
        </p:txBody>
      </p:sp>
      <p:sp>
        <p:nvSpPr>
          <p:cNvPr id="8" name="Google Shape;89;p1"/>
          <p:cNvSpPr txBox="1"/>
          <p:nvPr/>
        </p:nvSpPr>
        <p:spPr>
          <a:xfrm>
            <a:off x="-307508" y="95317"/>
            <a:ext cx="7251215" cy="86177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r>
              <a:rPr lang="en-GB" sz="2800" dirty="0" smtClean="0">
                <a:solidFill>
                  <a:schemeClr val="dk1"/>
                </a:solidFill>
                <a:latin typeface="Arial"/>
                <a:ea typeface="Arial"/>
                <a:cs typeface="Arial"/>
                <a:sym typeface="Arial"/>
              </a:rPr>
              <a:t>Living things and their Habitats – </a:t>
            </a:r>
          </a:p>
          <a:p>
            <a:pPr marL="0" marR="0" lvl="0" indent="0" algn="ctr" rtl="0">
              <a:spcBef>
                <a:spcPts val="0"/>
              </a:spcBef>
              <a:spcAft>
                <a:spcPts val="0"/>
              </a:spcAft>
              <a:buNone/>
            </a:pPr>
            <a:r>
              <a:rPr lang="en-GB" sz="2800" dirty="0" smtClean="0">
                <a:solidFill>
                  <a:schemeClr val="dk1"/>
                </a:solidFill>
                <a:latin typeface="Arial"/>
                <a:ea typeface="Arial"/>
                <a:cs typeface="Arial"/>
                <a:sym typeface="Arial"/>
              </a:rPr>
              <a:t>Nature and the Environment</a:t>
            </a:r>
            <a:endParaRPr sz="2800" dirty="0">
              <a:solidFill>
                <a:schemeClr val="dk1"/>
              </a:solidFill>
              <a:latin typeface="Arial"/>
              <a:ea typeface="Arial"/>
              <a:cs typeface="Arial"/>
              <a:sym typeface="Arial"/>
            </a:endParaRPr>
          </a:p>
        </p:txBody>
      </p:sp>
      <p:sp>
        <p:nvSpPr>
          <p:cNvPr id="9" name="TextBox 8"/>
          <p:cNvSpPr txBox="1"/>
          <p:nvPr/>
        </p:nvSpPr>
        <p:spPr>
          <a:xfrm>
            <a:off x="10296907" y="863448"/>
            <a:ext cx="1953130" cy="7540526"/>
          </a:xfrm>
          <a:prstGeom prst="rect">
            <a:avLst/>
          </a:prstGeom>
          <a:noFill/>
        </p:spPr>
        <p:txBody>
          <a:bodyPr wrap="square" rtlCol="0">
            <a:spAutoFit/>
          </a:bodyPr>
          <a:lstStyle/>
          <a:p>
            <a:pPr algn="ctr"/>
            <a:r>
              <a:rPr lang="en-GB" b="1" u="sng" dirty="0" smtClean="0">
                <a:latin typeface="SassoonPrimaryInfant" pitchFamily="2" charset="0"/>
              </a:rPr>
              <a:t>Key </a:t>
            </a:r>
          </a:p>
          <a:p>
            <a:pPr algn="ctr"/>
            <a:r>
              <a:rPr lang="en-GB" b="1" u="sng" dirty="0" smtClean="0">
                <a:latin typeface="SassoonPrimaryInfant" pitchFamily="2" charset="0"/>
              </a:rPr>
              <a:t>Vocabulary:</a:t>
            </a:r>
          </a:p>
          <a:p>
            <a:endParaRPr lang="en-GB" sz="400" dirty="0" smtClean="0">
              <a:latin typeface="SassoonPrimaryInfant" pitchFamily="2" charset="0"/>
            </a:endParaRPr>
          </a:p>
          <a:p>
            <a:pPr algn="ctr"/>
            <a:endParaRPr lang="en-GB" sz="1600" dirty="0" smtClean="0">
              <a:latin typeface="SassoonPrimaryInfant" pitchFamily="2" charset="0"/>
            </a:endParaRPr>
          </a:p>
          <a:p>
            <a:pPr algn="ctr"/>
            <a:r>
              <a:rPr lang="en-GB" sz="1600" dirty="0" smtClean="0">
                <a:latin typeface="SassoonPrimaryInfant" pitchFamily="2" charset="0"/>
              </a:rPr>
              <a:t>Habitat</a:t>
            </a:r>
          </a:p>
          <a:p>
            <a:pPr algn="ctr"/>
            <a:r>
              <a:rPr lang="en-GB" sz="1600" dirty="0" smtClean="0">
                <a:latin typeface="SassoonPrimaryInfant" pitchFamily="2" charset="0"/>
              </a:rPr>
              <a:t>Ecology</a:t>
            </a:r>
          </a:p>
          <a:p>
            <a:pPr algn="ctr"/>
            <a:r>
              <a:rPr lang="en-GB" sz="1600" dirty="0">
                <a:latin typeface="SassoonPrimaryInfant" pitchFamily="2" charset="0"/>
              </a:rPr>
              <a:t>b</a:t>
            </a:r>
            <a:r>
              <a:rPr lang="en-GB" sz="1600" dirty="0" smtClean="0">
                <a:latin typeface="SassoonPrimaryInfant" pitchFamily="2" charset="0"/>
              </a:rPr>
              <a:t>acteria </a:t>
            </a:r>
          </a:p>
          <a:p>
            <a:pPr algn="ctr"/>
            <a:r>
              <a:rPr lang="en-GB" sz="1600" dirty="0" smtClean="0">
                <a:latin typeface="SassoonPrimaryInfant" pitchFamily="2" charset="0"/>
              </a:rPr>
              <a:t>ecosystem environment</a:t>
            </a:r>
          </a:p>
          <a:p>
            <a:pPr algn="ctr"/>
            <a:r>
              <a:rPr lang="en-GB" sz="1600" dirty="0" smtClean="0">
                <a:latin typeface="SassoonPrimaryInfant" pitchFamily="2" charset="0"/>
              </a:rPr>
              <a:t> </a:t>
            </a:r>
            <a:r>
              <a:rPr lang="en-GB" sz="1600" dirty="0">
                <a:latin typeface="SassoonPrimaryInfant" pitchFamily="2" charset="0"/>
              </a:rPr>
              <a:t>air </a:t>
            </a:r>
            <a:r>
              <a:rPr lang="en-GB" sz="1600" dirty="0" smtClean="0">
                <a:latin typeface="SassoonPrimaryInfant" pitchFamily="2" charset="0"/>
              </a:rPr>
              <a:t>pollution </a:t>
            </a:r>
          </a:p>
          <a:p>
            <a:pPr algn="ctr"/>
            <a:r>
              <a:rPr lang="en-GB" sz="1600" dirty="0" smtClean="0">
                <a:latin typeface="SassoonPrimaryInfant" pitchFamily="2" charset="0"/>
              </a:rPr>
              <a:t>climate change </a:t>
            </a:r>
          </a:p>
          <a:p>
            <a:pPr algn="ctr"/>
            <a:r>
              <a:rPr lang="en-GB" sz="1600" dirty="0" smtClean="0">
                <a:latin typeface="SassoonPrimaryInfant" pitchFamily="2" charset="0"/>
              </a:rPr>
              <a:t>water pollution deforestation </a:t>
            </a:r>
          </a:p>
          <a:p>
            <a:pPr algn="ctr"/>
            <a:r>
              <a:rPr lang="en-GB" sz="1600" dirty="0" smtClean="0">
                <a:latin typeface="SassoonPrimaryInfant" pitchFamily="2" charset="0"/>
              </a:rPr>
              <a:t>pollute</a:t>
            </a:r>
          </a:p>
          <a:p>
            <a:pPr algn="ctr"/>
            <a:r>
              <a:rPr lang="en-GB" sz="1600" dirty="0">
                <a:latin typeface="SassoonPrimaryInfant" pitchFamily="2" charset="0"/>
              </a:rPr>
              <a:t>g</a:t>
            </a:r>
            <a:r>
              <a:rPr lang="en-GB" sz="1600" dirty="0" smtClean="0">
                <a:latin typeface="SassoonPrimaryInfant" pitchFamily="2" charset="0"/>
              </a:rPr>
              <a:t>reenhouse gases</a:t>
            </a:r>
          </a:p>
          <a:p>
            <a:pPr algn="ctr"/>
            <a:r>
              <a:rPr lang="en-GB" sz="1600" dirty="0">
                <a:latin typeface="SassoonPrimaryInfant" pitchFamily="2" charset="0"/>
              </a:rPr>
              <a:t>e</a:t>
            </a:r>
            <a:r>
              <a:rPr lang="en-GB" sz="1600" dirty="0" smtClean="0">
                <a:latin typeface="SassoonPrimaryInfant" pitchFamily="2" charset="0"/>
              </a:rPr>
              <a:t>mission</a:t>
            </a:r>
          </a:p>
          <a:p>
            <a:pPr algn="ctr"/>
            <a:r>
              <a:rPr lang="en-GB" sz="1600" dirty="0">
                <a:latin typeface="SassoonPrimaryInfant" pitchFamily="2" charset="0"/>
              </a:rPr>
              <a:t>c</a:t>
            </a:r>
            <a:r>
              <a:rPr lang="en-GB" sz="1600" dirty="0" smtClean="0">
                <a:latin typeface="SassoonPrimaryInfant" pitchFamily="2" charset="0"/>
              </a:rPr>
              <a:t>hemical</a:t>
            </a:r>
          </a:p>
          <a:p>
            <a:pPr algn="ctr"/>
            <a:r>
              <a:rPr lang="en-GB" sz="1600" dirty="0">
                <a:latin typeface="SassoonPrimaryInfant" pitchFamily="2" charset="0"/>
              </a:rPr>
              <a:t>c</a:t>
            </a:r>
            <a:r>
              <a:rPr lang="en-GB" sz="1600" dirty="0" smtClean="0">
                <a:latin typeface="SassoonPrimaryInfant" pitchFamily="2" charset="0"/>
              </a:rPr>
              <a:t>ontaminate</a:t>
            </a:r>
          </a:p>
          <a:p>
            <a:pPr algn="ctr"/>
            <a:r>
              <a:rPr lang="en-GB" sz="1600" dirty="0">
                <a:latin typeface="SassoonPrimaryInfant" pitchFamily="2" charset="0"/>
              </a:rPr>
              <a:t>c</a:t>
            </a:r>
            <a:r>
              <a:rPr lang="en-GB" sz="1600" dirty="0" smtClean="0">
                <a:latin typeface="SassoonPrimaryInfant" pitchFamily="2" charset="0"/>
              </a:rPr>
              <a:t>onserve</a:t>
            </a:r>
          </a:p>
          <a:p>
            <a:pPr algn="ctr"/>
            <a:r>
              <a:rPr lang="en-GB" sz="1600" dirty="0">
                <a:latin typeface="SassoonPrimaryInfant" pitchFamily="2" charset="0"/>
              </a:rPr>
              <a:t>d</a:t>
            </a:r>
            <a:r>
              <a:rPr lang="en-GB" sz="1600" dirty="0" smtClean="0">
                <a:latin typeface="SassoonPrimaryInfant" pitchFamily="2" charset="0"/>
              </a:rPr>
              <a:t>rought</a:t>
            </a:r>
          </a:p>
          <a:p>
            <a:pPr algn="ctr"/>
            <a:r>
              <a:rPr lang="en-GB" sz="1600" dirty="0" smtClean="0">
                <a:latin typeface="SassoonPrimaryInfant" pitchFamily="2" charset="0"/>
              </a:rPr>
              <a:t>pure</a:t>
            </a:r>
          </a:p>
          <a:p>
            <a:pPr algn="ctr"/>
            <a:r>
              <a:rPr lang="en-GB" sz="1400" dirty="0"/>
              <a:t/>
            </a:r>
            <a:br>
              <a:rPr lang="en-GB" sz="1400" dirty="0"/>
            </a:br>
            <a:r>
              <a:rPr lang="en-GB" sz="1400" dirty="0"/>
              <a:t/>
            </a:r>
            <a:br>
              <a:rPr lang="en-GB" sz="1400" dirty="0"/>
            </a:br>
            <a:endParaRPr lang="en-GB" sz="1400" dirty="0" smtClean="0">
              <a:latin typeface="SassoonPrimaryInfant" pitchFamily="2" charset="0"/>
            </a:endParaRPr>
          </a:p>
          <a:p>
            <a:endParaRPr lang="en-GB" sz="1400" dirty="0" smtClean="0">
              <a:latin typeface="SassoonPrimaryInfant" pitchFamily="2" charset="0"/>
            </a:endParaRPr>
          </a:p>
          <a:p>
            <a:endParaRPr lang="en-GB" sz="1400" dirty="0" smtClean="0">
              <a:latin typeface="SassoonPrimaryInfant" pitchFamily="2" charset="0"/>
            </a:endParaRPr>
          </a:p>
          <a:p>
            <a:endParaRPr lang="en-GB" sz="1400" dirty="0" smtClean="0"/>
          </a:p>
          <a:p>
            <a:endParaRPr lang="en-GB" dirty="0" smtClean="0"/>
          </a:p>
          <a:p>
            <a:endParaRPr lang="en-GB" dirty="0" smtClean="0"/>
          </a:p>
          <a:p>
            <a:endParaRPr lang="en-GB" dirty="0" smtClean="0"/>
          </a:p>
          <a:p>
            <a:endParaRPr lang="en-GB" dirty="0"/>
          </a:p>
        </p:txBody>
      </p:sp>
      <p:sp>
        <p:nvSpPr>
          <p:cNvPr id="10" name="TextBox 9"/>
          <p:cNvSpPr txBox="1"/>
          <p:nvPr/>
        </p:nvSpPr>
        <p:spPr>
          <a:xfrm>
            <a:off x="7588155" y="1093326"/>
            <a:ext cx="2956119" cy="5047536"/>
          </a:xfrm>
          <a:prstGeom prst="rect">
            <a:avLst/>
          </a:prstGeom>
          <a:noFill/>
        </p:spPr>
        <p:txBody>
          <a:bodyPr wrap="square" rtlCol="0">
            <a:spAutoFit/>
          </a:bodyPr>
          <a:lstStyle/>
          <a:p>
            <a:pPr algn="ctr"/>
            <a:r>
              <a:rPr lang="en-GB" b="1" u="sng" dirty="0" smtClean="0">
                <a:latin typeface="SassoonPrimaryInfant" pitchFamily="2" charset="0"/>
              </a:rPr>
              <a:t>Key Scientists:</a:t>
            </a:r>
          </a:p>
          <a:p>
            <a:pPr algn="ctr"/>
            <a:endParaRPr lang="en-GB" sz="1600" b="1" u="sng" dirty="0" smtClean="0">
              <a:latin typeface="SassoonPrimaryInfant" pitchFamily="2" charset="0"/>
            </a:endParaRPr>
          </a:p>
          <a:p>
            <a:pPr marL="285750" indent="-285750">
              <a:buFont typeface="Arial" panose="020B0604020202020204" pitchFamily="34" charset="0"/>
              <a:buChar char="•"/>
            </a:pPr>
            <a:r>
              <a:rPr lang="en-GB" sz="1600" b="1" u="sng" dirty="0" smtClean="0">
                <a:latin typeface="SassoonPrimaryInfant" pitchFamily="2" charset="0"/>
              </a:rPr>
              <a:t>Cindy Looy</a:t>
            </a:r>
            <a:r>
              <a:rPr lang="en-GB" sz="1600" dirty="0" smtClean="0">
                <a:latin typeface="SassoonPrimaryInfant" pitchFamily="2" charset="0"/>
              </a:rPr>
              <a:t> – a plant ecologist who investigates the response of Palaeozoic plants and plant communities to environmental change during periods of mass extinction and deglaciation.</a:t>
            </a:r>
          </a:p>
          <a:p>
            <a:pPr marL="285750" indent="-285750">
              <a:buFont typeface="Arial" panose="020B0604020202020204" pitchFamily="34" charset="0"/>
              <a:buChar char="•"/>
            </a:pPr>
            <a:r>
              <a:rPr lang="en-GB" sz="1600" b="1" u="sng" dirty="0" smtClean="0">
                <a:latin typeface="SassoonPrimaryInfant" pitchFamily="2" charset="0"/>
              </a:rPr>
              <a:t>Rachel Carson</a:t>
            </a:r>
            <a:r>
              <a:rPr lang="en-GB" sz="1600" dirty="0" smtClean="0">
                <a:latin typeface="SassoonPrimaryInfant" pitchFamily="2" charset="0"/>
              </a:rPr>
              <a:t> – an American scientist and writer who studied the natural world ocean and the environment. Her book ‘Silent Spring’ convinced many people that the environment needed better protection. She is sometimes called the mother of the environmental movement.</a:t>
            </a:r>
            <a:endParaRPr lang="en-GB" sz="1600" b="1" u="sng" dirty="0" smtClean="0">
              <a:latin typeface="SassoonPrimaryInfant" pitchFamily="2" charset="0"/>
            </a:endParaRPr>
          </a:p>
        </p:txBody>
      </p:sp>
      <p:sp>
        <p:nvSpPr>
          <p:cNvPr id="11" name="TextBox 10"/>
          <p:cNvSpPr txBox="1"/>
          <p:nvPr/>
        </p:nvSpPr>
        <p:spPr>
          <a:xfrm>
            <a:off x="26651" y="968646"/>
            <a:ext cx="2895116" cy="5786199"/>
          </a:xfrm>
          <a:prstGeom prst="rect">
            <a:avLst/>
          </a:prstGeom>
          <a:noFill/>
        </p:spPr>
        <p:txBody>
          <a:bodyPr wrap="square" rtlCol="0">
            <a:spAutoFit/>
          </a:bodyPr>
          <a:lstStyle/>
          <a:p>
            <a:pPr algn="ctr"/>
            <a:r>
              <a:rPr lang="en-GB" b="1" u="sng" dirty="0" smtClean="0">
                <a:latin typeface="SassoonPrimaryInfant" pitchFamily="2" charset="0"/>
              </a:rPr>
              <a:t>Key Facts:</a:t>
            </a:r>
          </a:p>
          <a:p>
            <a:pPr marL="285750" indent="-285750">
              <a:buFont typeface="Arial" panose="020B0604020202020204" pitchFamily="34" charset="0"/>
              <a:buChar char="•"/>
            </a:pPr>
            <a:endParaRPr lang="en-GB" sz="1600" dirty="0" smtClean="0">
              <a:latin typeface="SassoonPrimaryInfant" pitchFamily="2" charset="0"/>
            </a:endParaRPr>
          </a:p>
          <a:p>
            <a:pPr marL="285750" indent="-285750">
              <a:buFont typeface="Arial" panose="020B0604020202020204" pitchFamily="34" charset="0"/>
              <a:buChar char="•"/>
            </a:pPr>
            <a:r>
              <a:rPr lang="en-GB" sz="1600" dirty="0" smtClean="0">
                <a:latin typeface="SassoonPrimaryInfant" pitchFamily="2" charset="0"/>
              </a:rPr>
              <a:t>Did you know that around 450 million litres of water are wasted each year in the world?</a:t>
            </a:r>
          </a:p>
          <a:p>
            <a:pPr marL="285750" indent="-285750">
              <a:buFont typeface="Arial" panose="020B0604020202020204" pitchFamily="34" charset="0"/>
              <a:buChar char="•"/>
            </a:pPr>
            <a:r>
              <a:rPr lang="en-GB" sz="1600" dirty="0" smtClean="0">
                <a:latin typeface="SassoonPrimaryInfant" pitchFamily="2" charset="0"/>
              </a:rPr>
              <a:t>It is estimated that the world’s reserves of oil and gas could run out in the next 50 years?</a:t>
            </a:r>
          </a:p>
          <a:p>
            <a:endParaRPr lang="en-GB" sz="1600" dirty="0">
              <a:latin typeface="SassoonPrimaryInfant" pitchFamily="2" charset="0"/>
            </a:endParaRPr>
          </a:p>
          <a:p>
            <a:pPr algn="ctr"/>
            <a:r>
              <a:rPr lang="en-GB" sz="1600" dirty="0" smtClean="0">
                <a:latin typeface="SassoonPrimaryInfant" pitchFamily="2" charset="0"/>
              </a:rPr>
              <a:t>Five top tips for helping to save the planet!</a:t>
            </a:r>
          </a:p>
          <a:p>
            <a:pPr marL="342900" indent="-342900">
              <a:buAutoNum type="arabicPeriod"/>
            </a:pPr>
            <a:r>
              <a:rPr lang="en-GB" sz="1600" dirty="0" smtClean="0">
                <a:latin typeface="SassoonPrimaryInfant" pitchFamily="2" charset="0"/>
              </a:rPr>
              <a:t>Re-use and recycle plastic items</a:t>
            </a:r>
          </a:p>
          <a:p>
            <a:pPr marL="342900" indent="-342900">
              <a:buAutoNum type="arabicPeriod"/>
            </a:pPr>
            <a:r>
              <a:rPr lang="en-GB" sz="1600" dirty="0" smtClean="0">
                <a:latin typeface="SassoonPrimaryInfant" pitchFamily="2" charset="0"/>
              </a:rPr>
              <a:t>Turn off taps and only use the water you need.</a:t>
            </a:r>
          </a:p>
          <a:p>
            <a:pPr marL="342900" indent="-342900">
              <a:buAutoNum type="arabicPeriod"/>
            </a:pPr>
            <a:r>
              <a:rPr lang="en-GB" sz="1600" dirty="0" smtClean="0">
                <a:latin typeface="SassoonPrimaryInfant" pitchFamily="2" charset="0"/>
              </a:rPr>
              <a:t>Fully switch off lights and electrical items. </a:t>
            </a:r>
          </a:p>
          <a:p>
            <a:pPr marL="342900" indent="-342900">
              <a:buAutoNum type="arabicPeriod"/>
            </a:pPr>
            <a:r>
              <a:rPr lang="en-GB" sz="1600" dirty="0" smtClean="0">
                <a:latin typeface="SassoonPrimaryInfant" pitchFamily="2" charset="0"/>
              </a:rPr>
              <a:t>Encourage the use of renewable energy sources.</a:t>
            </a:r>
          </a:p>
          <a:p>
            <a:pPr marL="342900" indent="-342900">
              <a:buAutoNum type="arabicPeriod"/>
            </a:pPr>
            <a:r>
              <a:rPr lang="en-GB" sz="1600" dirty="0" smtClean="0">
                <a:latin typeface="SassoonPrimaryInfant" pitchFamily="2" charset="0"/>
              </a:rPr>
              <a:t>Walk, cycle or use public transport. </a:t>
            </a:r>
          </a:p>
        </p:txBody>
      </p:sp>
      <p:sp>
        <p:nvSpPr>
          <p:cNvPr id="13" name="Rectangle 12"/>
          <p:cNvSpPr/>
          <p:nvPr/>
        </p:nvSpPr>
        <p:spPr>
          <a:xfrm>
            <a:off x="4758486" y="3754894"/>
            <a:ext cx="764997" cy="367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p:nvPicPr>
        <p:blipFill rotWithShape="1">
          <a:blip r:embed="rId3"/>
          <a:srcRect l="16472" t="16666" r="40776" b="21354"/>
          <a:stretch/>
        </p:blipFill>
        <p:spPr>
          <a:xfrm>
            <a:off x="3188194" y="1049008"/>
            <a:ext cx="4298183" cy="3503313"/>
          </a:xfrm>
          <a:prstGeom prst="rect">
            <a:avLst/>
          </a:prstGeom>
        </p:spPr>
      </p:pic>
      <p:pic>
        <p:nvPicPr>
          <p:cNvPr id="1026" name="Picture 2" descr="Rachel Carson - Wikiped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3230" y="4633711"/>
            <a:ext cx="2133658" cy="20499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uu.nl/medewerkers/RestApi/Public/GetImage?Employee=37872&amp;_t=17072022213457&amp;t=nu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8071" y="4659344"/>
            <a:ext cx="2049960" cy="2049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028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213</Words>
  <Application>Microsoft Office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SassoonPrimaryInfant</vt:lpstr>
      <vt:lpstr>Office Theme</vt:lpstr>
      <vt:lpstr>PowerPoint Presentation</vt:lpstr>
    </vt:vector>
  </TitlesOfParts>
  <Company>Tenterden Schools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J Groves</dc:creator>
  <cp:lastModifiedBy>Miss J Groves</cp:lastModifiedBy>
  <cp:revision>38</cp:revision>
  <dcterms:created xsi:type="dcterms:W3CDTF">2022-07-09T10:08:24Z</dcterms:created>
  <dcterms:modified xsi:type="dcterms:W3CDTF">2022-07-17T21:24:58Z</dcterms:modified>
</cp:coreProperties>
</file>