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44" d="100"/>
          <a:sy n="44" d="100"/>
        </p:scale>
        <p:origin x="5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05/10/2022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35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05/10/2022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17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05/10/2022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34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05/10/2022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28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05/10/2022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22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05/10/2022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6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05/10/2022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78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05/10/2022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13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05/10/2022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43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05/10/2022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23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05/10/2022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10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7254D-6805-4C66-AC71-F9DAE5B8E928}" type="datetimeFigureOut">
              <a:rPr lang="en-GB" smtClean="0"/>
              <a:t>05/10/2022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97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9444" y="43722"/>
            <a:ext cx="1526100" cy="923289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Autumn 2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457058" y="1037383"/>
            <a:ext cx="23420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Vocabulary:</a:t>
            </a:r>
          </a:p>
          <a:p>
            <a:endParaRPr lang="en-GB" sz="400" b="1" u="sng" dirty="0">
              <a:latin typeface="SassoonPrimaryInfant" pitchFamily="2" charset="0"/>
            </a:endParaRPr>
          </a:p>
          <a:p>
            <a:endParaRPr lang="en-GB" sz="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749" y="1013354"/>
            <a:ext cx="3662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b="1" u="sng" dirty="0" smtClean="0">
                <a:latin typeface="SassoonPrimaryInfant" pitchFamily="2" charset="0"/>
              </a:rPr>
              <a:t>Knowledge Building Blocks:</a:t>
            </a:r>
          </a:p>
          <a:p>
            <a:pPr lvl="1"/>
            <a:endParaRPr lang="en-GB" b="1" u="sng" dirty="0" smtClean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I can write my own fireworks poem.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I can read and understand and write some useful instructions. </a:t>
            </a:r>
            <a:r>
              <a:rPr lang="en-GB" dirty="0" smtClean="0">
                <a:latin typeface="SassoonPrimaryInfant" pitchFamily="2" charset="0"/>
              </a:rPr>
              <a:t> </a:t>
            </a:r>
            <a:endParaRPr lang="en-GB" dirty="0" smtClean="0">
              <a:latin typeface="SassoonPrimaryInfant" pitchFamily="2" charset="0"/>
            </a:endParaRPr>
          </a:p>
          <a:p>
            <a:endParaRPr lang="en-GB" dirty="0" smtClean="0">
              <a:latin typeface="SassoonPrimaryInfant" pitchFamily="2" charset="0"/>
            </a:endParaRPr>
          </a:p>
          <a:p>
            <a:pPr lvl="1"/>
            <a:endParaRPr lang="en-GB" b="1" u="sng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759" y="238894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dk1"/>
                </a:solidFill>
                <a:latin typeface="SassoonPrimaryInfant" pitchFamily="2" charset="0"/>
                <a:ea typeface="Arial"/>
                <a:cs typeface="Arial"/>
                <a:sym typeface="Arial"/>
              </a:rPr>
              <a:t>Spanish</a:t>
            </a:r>
            <a:endParaRPr lang="en-GB" sz="2800" dirty="0"/>
          </a:p>
        </p:txBody>
      </p:sp>
      <p:pic>
        <p:nvPicPr>
          <p:cNvPr id="1028" name="Picture 4" descr="Flag of Spai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70" y="141531"/>
            <a:ext cx="1097376" cy="7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68533" y="215235"/>
            <a:ext cx="5528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dk1"/>
                </a:solidFill>
                <a:latin typeface="SassoonPrimaryInfant" pitchFamily="2" charset="0"/>
                <a:ea typeface="Arial"/>
                <a:cs typeface="Arial"/>
                <a:sym typeface="Arial"/>
              </a:rPr>
              <a:t>Robot Town – Classroom Commands</a:t>
            </a:r>
            <a:endParaRPr lang="en-GB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4719316" y="2409454"/>
            <a:ext cx="3565133" cy="397031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SassoonPrimaryInfant" pitchFamily="2" charset="0"/>
              </a:rPr>
              <a:t>Verb Bank</a:t>
            </a:r>
          </a:p>
          <a:p>
            <a:r>
              <a:rPr lang="en-GB" dirty="0">
                <a:latin typeface="SassoonPrimaryInfant" pitchFamily="2" charset="0"/>
              </a:rPr>
              <a:t>All the words below are part of verbs when we instruct </a:t>
            </a:r>
            <a:r>
              <a:rPr lang="en-GB" b="1" u="sng" dirty="0">
                <a:latin typeface="SassoonPrimaryInfant" pitchFamily="2" charset="0"/>
              </a:rPr>
              <a:t>more than one person </a:t>
            </a:r>
            <a:r>
              <a:rPr lang="en-GB" dirty="0">
                <a:latin typeface="SassoonPrimaryInfant" pitchFamily="2" charset="0"/>
              </a:rPr>
              <a:t>to do something.</a:t>
            </a:r>
          </a:p>
          <a:p>
            <a:endParaRPr lang="en-GB" dirty="0">
              <a:latin typeface="SassoonPrimaryInfant" pitchFamily="2" charset="0"/>
            </a:endParaRPr>
          </a:p>
          <a:p>
            <a:r>
              <a:rPr lang="en-GB" dirty="0" err="1">
                <a:latin typeface="SassoonPrimaryInfant" pitchFamily="2" charset="0"/>
              </a:rPr>
              <a:t>Mirad</a:t>
            </a:r>
            <a:r>
              <a:rPr lang="en-GB" dirty="0">
                <a:latin typeface="SassoonPrimaryInfant" pitchFamily="2" charset="0"/>
              </a:rPr>
              <a:t>- look</a:t>
            </a:r>
          </a:p>
          <a:p>
            <a:r>
              <a:rPr lang="en-GB" dirty="0" err="1">
                <a:latin typeface="SassoonPrimaryInfant" pitchFamily="2" charset="0"/>
              </a:rPr>
              <a:t>Escuchad</a:t>
            </a:r>
            <a:r>
              <a:rPr lang="en-GB" dirty="0">
                <a:latin typeface="SassoonPrimaryInfant" pitchFamily="2" charset="0"/>
              </a:rPr>
              <a:t>- listen</a:t>
            </a:r>
          </a:p>
          <a:p>
            <a:r>
              <a:rPr lang="en-GB" dirty="0" err="1">
                <a:latin typeface="SassoonPrimaryInfant" pitchFamily="2" charset="0"/>
              </a:rPr>
              <a:t>Repetid</a:t>
            </a:r>
            <a:r>
              <a:rPr lang="en-GB" dirty="0">
                <a:latin typeface="SassoonPrimaryInfant" pitchFamily="2" charset="0"/>
              </a:rPr>
              <a:t>- repeat</a:t>
            </a:r>
          </a:p>
          <a:p>
            <a:r>
              <a:rPr lang="en-GB" dirty="0" err="1">
                <a:latin typeface="SassoonPrimaryInfant" pitchFamily="2" charset="0"/>
              </a:rPr>
              <a:t>Levantaos</a:t>
            </a:r>
            <a:r>
              <a:rPr lang="en-GB" dirty="0">
                <a:latin typeface="SassoonPrimaryInfant" pitchFamily="2" charset="0"/>
              </a:rPr>
              <a:t>- stand up</a:t>
            </a:r>
          </a:p>
          <a:p>
            <a:r>
              <a:rPr lang="en-GB" dirty="0" err="1">
                <a:latin typeface="SassoonPrimaryInfant" pitchFamily="2" charset="0"/>
              </a:rPr>
              <a:t>Sentaos</a:t>
            </a:r>
            <a:r>
              <a:rPr lang="en-GB" dirty="0">
                <a:latin typeface="SassoonPrimaryInfant" pitchFamily="2" charset="0"/>
              </a:rPr>
              <a:t>- sit down</a:t>
            </a:r>
          </a:p>
          <a:p>
            <a:r>
              <a:rPr lang="en-GB" dirty="0" err="1">
                <a:latin typeface="SassoonPrimaryInfant" pitchFamily="2" charset="0"/>
              </a:rPr>
              <a:t>Contad</a:t>
            </a:r>
            <a:r>
              <a:rPr lang="en-GB" dirty="0">
                <a:latin typeface="SassoonPrimaryInfant" pitchFamily="2" charset="0"/>
              </a:rPr>
              <a:t>- count</a:t>
            </a:r>
          </a:p>
          <a:p>
            <a:r>
              <a:rPr lang="en-GB" dirty="0" err="1">
                <a:latin typeface="SassoonPrimaryInfant" pitchFamily="2" charset="0"/>
              </a:rPr>
              <a:t>Cantad</a:t>
            </a:r>
            <a:r>
              <a:rPr lang="en-GB" dirty="0">
                <a:latin typeface="SassoonPrimaryInfant" pitchFamily="2" charset="0"/>
              </a:rPr>
              <a:t>- sing</a:t>
            </a:r>
          </a:p>
          <a:p>
            <a:r>
              <a:rPr lang="en-GB" dirty="0" err="1">
                <a:latin typeface="SassoonPrimaryInfant" pitchFamily="2" charset="0"/>
              </a:rPr>
              <a:t>Enseñadme</a:t>
            </a:r>
            <a:r>
              <a:rPr lang="en-GB" dirty="0">
                <a:latin typeface="SassoonPrimaryInfant" pitchFamily="2" charset="0"/>
              </a:rPr>
              <a:t> - show me</a:t>
            </a:r>
          </a:p>
          <a:p>
            <a:r>
              <a:rPr lang="en-GB" dirty="0" err="1">
                <a:latin typeface="SassoonPrimaryInfant" pitchFamily="2" charset="0"/>
              </a:rPr>
              <a:t>Buscad</a:t>
            </a:r>
            <a:r>
              <a:rPr lang="en-GB" dirty="0">
                <a:latin typeface="SassoonPrimaryInfant" pitchFamily="2" charset="0"/>
              </a:rPr>
              <a:t> – look for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8460411" y="5179443"/>
            <a:ext cx="3565133" cy="120032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SassoonPrimaryInfant" pitchFamily="2" charset="0"/>
              </a:rPr>
              <a:t>Sound spelling </a:t>
            </a:r>
          </a:p>
          <a:p>
            <a:r>
              <a:rPr lang="en-GB" dirty="0">
                <a:latin typeface="SassoonPrimaryInfant" pitchFamily="2" charset="0"/>
              </a:rPr>
              <a:t>“</a:t>
            </a:r>
            <a:r>
              <a:rPr lang="en-GB" dirty="0" err="1">
                <a:latin typeface="SassoonPrimaryInfant" pitchFamily="2" charset="0"/>
              </a:rPr>
              <a:t>uch</a:t>
            </a:r>
            <a:r>
              <a:rPr lang="en-GB" dirty="0" smtClean="0">
                <a:latin typeface="SassoonPrimaryInfant" pitchFamily="2" charset="0"/>
              </a:rPr>
              <a:t>”</a:t>
            </a: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“</a:t>
            </a:r>
            <a:r>
              <a:rPr lang="en-GB" dirty="0" err="1">
                <a:latin typeface="SassoonPrimaryInfant" pitchFamily="2" charset="0"/>
              </a:rPr>
              <a:t>ite</a:t>
            </a:r>
            <a:r>
              <a:rPr lang="en-GB" dirty="0" smtClean="0">
                <a:latin typeface="SassoonPrimaryInfant" pitchFamily="2" charset="0"/>
              </a:rPr>
              <a:t>”</a:t>
            </a:r>
            <a:endParaRPr lang="en-GB" b="1" dirty="0">
              <a:latin typeface="SassoonPrimaryInfant" pitchFamily="2" charset="0"/>
            </a:endParaRPr>
          </a:p>
          <a:p>
            <a:r>
              <a:rPr lang="en-GB" b="1" dirty="0">
                <a:latin typeface="SassoonPrimaryInfant" pitchFamily="2" charset="0"/>
              </a:rPr>
              <a:t>“</a:t>
            </a:r>
            <a:r>
              <a:rPr lang="en-GB" dirty="0" err="1">
                <a:latin typeface="SassoonPrimaryInfant" pitchFamily="2" charset="0"/>
              </a:rPr>
              <a:t>aos</a:t>
            </a:r>
            <a:r>
              <a:rPr lang="en-GB" b="1" dirty="0">
                <a:latin typeface="SassoonPrimaryInfant" pitchFamily="2" charset="0"/>
              </a:rPr>
              <a:t>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51F581-A621-4970-9F27-B7C81A79B944}"/>
              </a:ext>
            </a:extLst>
          </p:cNvPr>
          <p:cNvSpPr txBox="1"/>
          <p:nvPr/>
        </p:nvSpPr>
        <p:spPr>
          <a:xfrm>
            <a:off x="8460411" y="1081408"/>
            <a:ext cx="3565133" cy="397031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SassoonPrimaryInfant" pitchFamily="2" charset="0"/>
              </a:rPr>
              <a:t>Verb Bank</a:t>
            </a:r>
          </a:p>
          <a:p>
            <a:r>
              <a:rPr lang="en-GB" dirty="0">
                <a:latin typeface="SassoonPrimaryInfant" pitchFamily="2" charset="0"/>
              </a:rPr>
              <a:t>All the words below are part of verbs when we instruct </a:t>
            </a:r>
            <a:r>
              <a:rPr lang="en-GB" b="1" u="sng" dirty="0">
                <a:latin typeface="SassoonPrimaryInfant" pitchFamily="2" charset="0"/>
              </a:rPr>
              <a:t>one person </a:t>
            </a:r>
            <a:r>
              <a:rPr lang="en-GB" dirty="0">
                <a:latin typeface="SassoonPrimaryInfant" pitchFamily="2" charset="0"/>
              </a:rPr>
              <a:t>to do something.</a:t>
            </a:r>
          </a:p>
          <a:p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Mira- look</a:t>
            </a:r>
          </a:p>
          <a:p>
            <a:r>
              <a:rPr lang="en-GB" dirty="0" err="1">
                <a:latin typeface="SassoonPrimaryInfant" pitchFamily="2" charset="0"/>
              </a:rPr>
              <a:t>Escucha</a:t>
            </a:r>
            <a:r>
              <a:rPr lang="en-GB" dirty="0">
                <a:latin typeface="SassoonPrimaryInfant" pitchFamily="2" charset="0"/>
              </a:rPr>
              <a:t>- listen</a:t>
            </a:r>
          </a:p>
          <a:p>
            <a:r>
              <a:rPr lang="en-GB" dirty="0" err="1">
                <a:latin typeface="SassoonPrimaryInfant" pitchFamily="2" charset="0"/>
              </a:rPr>
              <a:t>Repite</a:t>
            </a:r>
            <a:r>
              <a:rPr lang="en-GB" dirty="0">
                <a:latin typeface="SassoonPrimaryInfant" pitchFamily="2" charset="0"/>
              </a:rPr>
              <a:t>- repeat</a:t>
            </a:r>
          </a:p>
          <a:p>
            <a:r>
              <a:rPr lang="en-GB" dirty="0" err="1">
                <a:latin typeface="SassoonPrimaryInfant" pitchFamily="2" charset="0"/>
              </a:rPr>
              <a:t>Levántate</a:t>
            </a:r>
            <a:r>
              <a:rPr lang="en-GB" dirty="0">
                <a:latin typeface="SassoonPrimaryInfant" pitchFamily="2" charset="0"/>
              </a:rPr>
              <a:t>- stand up</a:t>
            </a:r>
          </a:p>
          <a:p>
            <a:r>
              <a:rPr lang="en-GB" dirty="0" err="1">
                <a:latin typeface="SassoonPrimaryInfant" pitchFamily="2" charset="0"/>
              </a:rPr>
              <a:t>Siéntate</a:t>
            </a:r>
            <a:r>
              <a:rPr lang="en-GB" dirty="0">
                <a:latin typeface="SassoonPrimaryInfant" pitchFamily="2" charset="0"/>
              </a:rPr>
              <a:t>- sit down</a:t>
            </a:r>
          </a:p>
          <a:p>
            <a:r>
              <a:rPr lang="en-GB" dirty="0" err="1">
                <a:latin typeface="SassoonPrimaryInfant" pitchFamily="2" charset="0"/>
              </a:rPr>
              <a:t>Cuenta</a:t>
            </a:r>
            <a:r>
              <a:rPr lang="en-GB" dirty="0">
                <a:latin typeface="SassoonPrimaryInfant" pitchFamily="2" charset="0"/>
              </a:rPr>
              <a:t>- count</a:t>
            </a:r>
          </a:p>
          <a:p>
            <a:r>
              <a:rPr lang="en-GB" dirty="0" err="1">
                <a:latin typeface="SassoonPrimaryInfant" pitchFamily="2" charset="0"/>
              </a:rPr>
              <a:t>Canta</a:t>
            </a:r>
            <a:r>
              <a:rPr lang="en-GB" dirty="0">
                <a:latin typeface="SassoonPrimaryInfant" pitchFamily="2" charset="0"/>
              </a:rPr>
              <a:t>- sing</a:t>
            </a:r>
          </a:p>
          <a:p>
            <a:r>
              <a:rPr lang="en-GB" dirty="0" err="1">
                <a:latin typeface="SassoonPrimaryInfant" pitchFamily="2" charset="0"/>
              </a:rPr>
              <a:t>Enséñame</a:t>
            </a:r>
            <a:r>
              <a:rPr lang="en-GB" dirty="0">
                <a:latin typeface="SassoonPrimaryInfant" pitchFamily="2" charset="0"/>
              </a:rPr>
              <a:t>- show me</a:t>
            </a:r>
          </a:p>
          <a:p>
            <a:r>
              <a:rPr lang="en-GB" dirty="0" err="1">
                <a:latin typeface="SassoonPrimaryInfant" pitchFamily="2" charset="0"/>
              </a:rPr>
              <a:t>Busca</a:t>
            </a:r>
            <a:r>
              <a:rPr lang="en-GB" dirty="0">
                <a:latin typeface="SassoonPrimaryInfant" pitchFamily="2" charset="0"/>
              </a:rPr>
              <a:t> – look for</a:t>
            </a:r>
          </a:p>
        </p:txBody>
      </p:sp>
      <p:pic>
        <p:nvPicPr>
          <p:cNvPr id="1026" name="Picture 2" descr="Free Clipart Cartoon Eyes Prawny - Looking Eyes Clipart – Stunning free  transparent png clipart images free downloa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8" y="3066567"/>
            <a:ext cx="2466204" cy="132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isten Icon - Free PNG &amp; SVG 21603 - Noun Proj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97" y="3658340"/>
            <a:ext cx="2121267" cy="21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nger-counting Clip Art Hand, PNG, 1333x340px, Watercolor, Cartoon,  Flower, Frame, Heart Download Fre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33" y="1431790"/>
            <a:ext cx="3150752" cy="8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173,606 Singing icons Images, Stock Photos &amp; Vectors | Shutter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3" t="20006" r="16890" b="26760"/>
          <a:stretch/>
        </p:blipFill>
        <p:spPr bwMode="auto">
          <a:xfrm>
            <a:off x="374068" y="4612703"/>
            <a:ext cx="2085141" cy="189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9444" y="43722"/>
            <a:ext cx="1526100" cy="923289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Autumn 2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290561" y="1016316"/>
            <a:ext cx="23420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Vocabulary:</a:t>
            </a:r>
          </a:p>
          <a:p>
            <a:endParaRPr lang="en-GB" sz="400" b="1" u="sng" dirty="0">
              <a:latin typeface="SassoonPrimaryInfant" pitchFamily="2" charset="0"/>
            </a:endParaRPr>
          </a:p>
          <a:p>
            <a:endParaRPr lang="en-GB" sz="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875" y="966060"/>
            <a:ext cx="2891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Knowledge Building Blocks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endParaRPr lang="en-GB" b="1" u="sng" dirty="0" smtClean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I can say and recognise places in a town.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I can give simple directions and ask “Where is…?” in Spanish. </a:t>
            </a:r>
            <a:endParaRPr lang="en-GB" dirty="0" smtClean="0">
              <a:latin typeface="SassoonPrimaryInfan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759" y="238894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dk1"/>
                </a:solidFill>
                <a:latin typeface="SassoonPrimaryInfant" pitchFamily="2" charset="0"/>
                <a:ea typeface="Arial"/>
                <a:cs typeface="Arial"/>
                <a:sym typeface="Arial"/>
              </a:rPr>
              <a:t>Spanish</a:t>
            </a:r>
            <a:endParaRPr lang="en-GB" sz="2800" dirty="0"/>
          </a:p>
        </p:txBody>
      </p:sp>
      <p:pic>
        <p:nvPicPr>
          <p:cNvPr id="1028" name="Picture 4" descr="Flag of Spai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70" y="141531"/>
            <a:ext cx="1097376" cy="7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95942" y="215235"/>
            <a:ext cx="4838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dk1"/>
                </a:solidFill>
                <a:latin typeface="SassoonPrimaryInfant" pitchFamily="2" charset="0"/>
                <a:ea typeface="Arial"/>
                <a:cs typeface="Arial"/>
                <a:sym typeface="Arial"/>
              </a:rPr>
              <a:t>Robot Town – Towns and Shops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8817121" y="2560940"/>
            <a:ext cx="3208423" cy="313932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SassoonPrimaryInfant" pitchFamily="2" charset="0"/>
              </a:rPr>
              <a:t>Noun Bank</a:t>
            </a:r>
          </a:p>
          <a:p>
            <a:r>
              <a:rPr lang="en-GB" dirty="0">
                <a:latin typeface="SassoonPrimaryInfant" pitchFamily="2" charset="0"/>
              </a:rPr>
              <a:t>El café- the cafe</a:t>
            </a:r>
          </a:p>
          <a:p>
            <a:r>
              <a:rPr lang="en-GB" dirty="0">
                <a:latin typeface="SassoonPrimaryInfant" pitchFamily="2" charset="0"/>
              </a:rPr>
              <a:t>El cine the cinema</a:t>
            </a:r>
          </a:p>
          <a:p>
            <a:r>
              <a:rPr lang="en-GB" dirty="0">
                <a:latin typeface="SassoonPrimaryInfant" pitchFamily="2" charset="0"/>
              </a:rPr>
              <a:t>El </a:t>
            </a:r>
            <a:r>
              <a:rPr lang="en-GB" dirty="0" err="1">
                <a:latin typeface="SassoonPrimaryInfant" pitchFamily="2" charset="0"/>
              </a:rPr>
              <a:t>restaurante</a:t>
            </a:r>
            <a:r>
              <a:rPr lang="en-GB" dirty="0">
                <a:latin typeface="SassoonPrimaryInfant" pitchFamily="2" charset="0"/>
              </a:rPr>
              <a:t> – the restaurant</a:t>
            </a:r>
          </a:p>
          <a:p>
            <a:r>
              <a:rPr lang="en-GB" dirty="0">
                <a:latin typeface="SassoonPrimaryInfant" pitchFamily="2" charset="0"/>
              </a:rPr>
              <a:t>El </a:t>
            </a:r>
            <a:r>
              <a:rPr lang="en-GB" dirty="0" err="1">
                <a:latin typeface="SassoonPrimaryInfant" pitchFamily="2" charset="0"/>
              </a:rPr>
              <a:t>supermercado</a:t>
            </a:r>
            <a:r>
              <a:rPr lang="en-GB" dirty="0">
                <a:latin typeface="SassoonPrimaryInfant" pitchFamily="2" charset="0"/>
              </a:rPr>
              <a:t>- the supermarket</a:t>
            </a:r>
          </a:p>
          <a:p>
            <a:r>
              <a:rPr lang="en-GB" dirty="0">
                <a:latin typeface="SassoonPrimaryInfant" pitchFamily="2" charset="0"/>
              </a:rPr>
              <a:t>El </a:t>
            </a:r>
            <a:r>
              <a:rPr lang="en-GB" dirty="0" err="1">
                <a:latin typeface="SassoonPrimaryInfant" pitchFamily="2" charset="0"/>
              </a:rPr>
              <a:t>estadio</a:t>
            </a:r>
            <a:r>
              <a:rPr lang="en-GB" dirty="0">
                <a:latin typeface="SassoonPrimaryInfant" pitchFamily="2" charset="0"/>
              </a:rPr>
              <a:t> – the stadium</a:t>
            </a:r>
          </a:p>
          <a:p>
            <a:r>
              <a:rPr lang="en-GB" dirty="0">
                <a:latin typeface="SassoonPrimaryInfant" pitchFamily="2" charset="0"/>
              </a:rPr>
              <a:t>La </a:t>
            </a:r>
            <a:r>
              <a:rPr lang="en-GB" dirty="0" err="1">
                <a:latin typeface="SassoonPrimaryInfant" pitchFamily="2" charset="0"/>
              </a:rPr>
              <a:t>carnicería</a:t>
            </a:r>
            <a:r>
              <a:rPr lang="en-GB" dirty="0">
                <a:latin typeface="SassoonPrimaryInfant" pitchFamily="2" charset="0"/>
              </a:rPr>
              <a:t>- the butchers</a:t>
            </a:r>
          </a:p>
          <a:p>
            <a:r>
              <a:rPr lang="en-GB" dirty="0">
                <a:latin typeface="SassoonPrimaryInfant" pitchFamily="2" charset="0"/>
              </a:rPr>
              <a:t>La </a:t>
            </a:r>
            <a:r>
              <a:rPr lang="en-GB" dirty="0" err="1">
                <a:latin typeface="SassoonPrimaryInfant" pitchFamily="2" charset="0"/>
              </a:rPr>
              <a:t>panadería</a:t>
            </a:r>
            <a:r>
              <a:rPr lang="en-GB" dirty="0">
                <a:latin typeface="SassoonPrimaryInfant" pitchFamily="2" charset="0"/>
              </a:rPr>
              <a:t>- the bakers</a:t>
            </a:r>
          </a:p>
          <a:p>
            <a:r>
              <a:rPr lang="en-GB" dirty="0">
                <a:latin typeface="SassoonPrimaryInfant" pitchFamily="2" charset="0"/>
              </a:rPr>
              <a:t>La </a:t>
            </a:r>
            <a:r>
              <a:rPr lang="en-GB" dirty="0" err="1">
                <a:latin typeface="SassoonPrimaryInfant" pitchFamily="2" charset="0"/>
              </a:rPr>
              <a:t>farmacia</a:t>
            </a:r>
            <a:r>
              <a:rPr lang="en-GB" dirty="0">
                <a:latin typeface="SassoonPrimaryInfant" pitchFamily="2" charset="0"/>
              </a:rPr>
              <a:t>- the chemist</a:t>
            </a:r>
          </a:p>
          <a:p>
            <a:r>
              <a:rPr lang="en-GB" dirty="0">
                <a:latin typeface="SassoonPrimaryInfant" pitchFamily="2" charset="0"/>
              </a:rPr>
              <a:t>La </a:t>
            </a:r>
            <a:r>
              <a:rPr lang="en-GB" dirty="0" err="1">
                <a:latin typeface="SassoonPrimaryInfant" pitchFamily="2" charset="0"/>
              </a:rPr>
              <a:t>escuela</a:t>
            </a:r>
            <a:r>
              <a:rPr lang="en-GB" dirty="0">
                <a:latin typeface="SassoonPrimaryInfant" pitchFamily="2" charset="0"/>
              </a:rPr>
              <a:t> – the 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9514113" y="5813579"/>
            <a:ext cx="1748381" cy="92333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SassoonPrimaryInfant" pitchFamily="2" charset="0"/>
              </a:rPr>
              <a:t>Sound spelling </a:t>
            </a:r>
          </a:p>
          <a:p>
            <a:r>
              <a:rPr lang="en-GB" dirty="0">
                <a:latin typeface="SassoonPrimaryInfant" pitchFamily="2" charset="0"/>
              </a:rPr>
              <a:t>“qui</a:t>
            </a:r>
            <a:r>
              <a:rPr lang="en-GB" dirty="0" smtClean="0">
                <a:latin typeface="SassoonPrimaryInfant" pitchFamily="2" charset="0"/>
              </a:rPr>
              <a:t>”</a:t>
            </a:r>
            <a:endParaRPr lang="en-GB" b="1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“</a:t>
            </a:r>
            <a:r>
              <a:rPr lang="en-GB" dirty="0" err="1">
                <a:latin typeface="SassoonPrimaryInfant" pitchFamily="2" charset="0"/>
              </a:rPr>
              <a:t>cuela</a:t>
            </a:r>
            <a:r>
              <a:rPr lang="en-GB" dirty="0" smtClean="0">
                <a:latin typeface="SassoonPrimaryInfant" pitchFamily="2" charset="0"/>
              </a:rPr>
              <a:t>”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23B377-CA49-4A9C-93C0-F5E48D9D821A}"/>
              </a:ext>
            </a:extLst>
          </p:cNvPr>
          <p:cNvSpPr txBox="1"/>
          <p:nvPr/>
        </p:nvSpPr>
        <p:spPr>
          <a:xfrm>
            <a:off x="8817121" y="1502521"/>
            <a:ext cx="3208423" cy="92333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SassoonPrimaryInfant" pitchFamily="2" charset="0"/>
              </a:rPr>
              <a:t>Question and Answer Bank</a:t>
            </a:r>
          </a:p>
          <a:p>
            <a:r>
              <a:rPr lang="en-GB" dirty="0" smtClean="0">
                <a:latin typeface="SassoonPrimaryInfant" pitchFamily="2" charset="0"/>
              </a:rPr>
              <a:t>¿</a:t>
            </a:r>
            <a:r>
              <a:rPr lang="en-GB" dirty="0" err="1" smtClean="0">
                <a:latin typeface="SassoonPrimaryInfant" pitchFamily="2" charset="0"/>
              </a:rPr>
              <a:t>Dónde</a:t>
            </a:r>
            <a:r>
              <a:rPr lang="en-GB" dirty="0" smtClean="0">
                <a:latin typeface="SassoonPrimaryInfant" pitchFamily="2" charset="0"/>
              </a:rPr>
              <a:t> </a:t>
            </a:r>
            <a:r>
              <a:rPr lang="en-GB" dirty="0" err="1" smtClean="0">
                <a:latin typeface="SassoonPrimaryInfant" pitchFamily="2" charset="0"/>
              </a:rPr>
              <a:t>está</a:t>
            </a:r>
            <a:r>
              <a:rPr lang="en-GB" dirty="0" smtClean="0">
                <a:latin typeface="SassoonPrimaryInfant" pitchFamily="2" charset="0"/>
              </a:rPr>
              <a:t>….?- Where is ….?</a:t>
            </a:r>
          </a:p>
          <a:p>
            <a:r>
              <a:rPr lang="en-GB" dirty="0" err="1" smtClean="0">
                <a:latin typeface="SassoonPrimaryInfant" pitchFamily="2" charset="0"/>
              </a:rPr>
              <a:t>Aquí</a:t>
            </a:r>
            <a:r>
              <a:rPr lang="en-GB" dirty="0" smtClean="0">
                <a:latin typeface="SassoonPrimaryInfant" pitchFamily="2" charset="0"/>
              </a:rPr>
              <a:t> </a:t>
            </a:r>
            <a:r>
              <a:rPr lang="en-GB" dirty="0" err="1" smtClean="0">
                <a:latin typeface="SassoonPrimaryInfant" pitchFamily="2" charset="0"/>
              </a:rPr>
              <a:t>está</a:t>
            </a:r>
            <a:r>
              <a:rPr lang="en-GB" dirty="0" smtClean="0">
                <a:latin typeface="SassoonPrimaryInfant" pitchFamily="2" charset="0"/>
              </a:rPr>
              <a:t>… - Here is ……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CF32D7B-EC31-4A2E-8950-EA2049BD74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08" y="4805096"/>
            <a:ext cx="3920548" cy="1984777"/>
          </a:xfrm>
          <a:prstGeom prst="rect">
            <a:avLst/>
          </a:prstGeom>
        </p:spPr>
      </p:pic>
      <p:sp>
        <p:nvSpPr>
          <p:cNvPr id="47" name="Cloud 46">
            <a:extLst>
              <a:ext uri="{FF2B5EF4-FFF2-40B4-BE49-F238E27FC236}">
                <a16:creationId xmlns:a16="http://schemas.microsoft.com/office/drawing/2014/main" id="{C704E651-E87B-4208-BAF7-755A9C023592}"/>
              </a:ext>
            </a:extLst>
          </p:cNvPr>
          <p:cNvSpPr/>
          <p:nvPr/>
        </p:nvSpPr>
        <p:spPr>
          <a:xfrm>
            <a:off x="164875" y="4158341"/>
            <a:ext cx="2522502" cy="87302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Title 6">
            <a:extLst>
              <a:ext uri="{FF2B5EF4-FFF2-40B4-BE49-F238E27FC236}">
                <a16:creationId xmlns:a16="http://schemas.microsoft.com/office/drawing/2014/main" id="{4BD82316-F8FA-4E91-AA24-0DEFF1F69316}"/>
              </a:ext>
            </a:extLst>
          </p:cNvPr>
          <p:cNvSpPr txBox="1">
            <a:spLocks/>
          </p:cNvSpPr>
          <p:nvPr/>
        </p:nvSpPr>
        <p:spPr>
          <a:xfrm>
            <a:off x="-220513" y="4366334"/>
            <a:ext cx="3661922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/>
              <a:t>¿</a:t>
            </a:r>
            <a:r>
              <a:rPr lang="en-GB" sz="2400" b="1" dirty="0" err="1" smtClean="0"/>
              <a:t>Dónde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está</a:t>
            </a:r>
            <a:r>
              <a:rPr lang="en-GB" sz="2400" b="1" dirty="0" smtClean="0"/>
              <a:t>… ?</a:t>
            </a:r>
            <a:endParaRPr lang="en-GB" sz="2400" b="1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32452" r="39063" b="26183"/>
          <a:stretch>
            <a:fillRect/>
          </a:stretch>
        </p:blipFill>
        <p:spPr>
          <a:xfrm>
            <a:off x="3020001" y="5003893"/>
            <a:ext cx="2694588" cy="1737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2" descr="G:\Spanish SoW Folders\Spanish Y4 Autumn Term 2\Around Town Photos\baker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03" y="4983243"/>
            <a:ext cx="2694588" cy="175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30861" r="39063" b="29364"/>
          <a:stretch>
            <a:fillRect/>
          </a:stretch>
        </p:blipFill>
        <p:spPr>
          <a:xfrm>
            <a:off x="5850141" y="3045545"/>
            <a:ext cx="2694588" cy="179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9" t="34042" r="34090" b="24591"/>
          <a:stretch>
            <a:fillRect/>
          </a:stretch>
        </p:blipFill>
        <p:spPr>
          <a:xfrm>
            <a:off x="3020001" y="3045545"/>
            <a:ext cx="2694588" cy="179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27679" r="31107" b="23000"/>
          <a:stretch>
            <a:fillRect/>
          </a:stretch>
        </p:blipFill>
        <p:spPr>
          <a:xfrm>
            <a:off x="3020001" y="1080589"/>
            <a:ext cx="2676684" cy="1783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38815" r="39063" b="23000"/>
          <a:stretch>
            <a:fillRect/>
          </a:stretch>
        </p:blipFill>
        <p:spPr>
          <a:xfrm>
            <a:off x="5879395" y="1080589"/>
            <a:ext cx="2665334" cy="1785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14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252</Words>
  <Application>Microsoft Office PowerPoint</Application>
  <PresentationFormat>Widescreen</PresentationFormat>
  <Paragraphs>65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SassoonPrimaryInfant</vt:lpstr>
      <vt:lpstr>Office Theme</vt:lpstr>
      <vt:lpstr>PowerPoint Presentation</vt:lpstr>
      <vt:lpstr>PowerPoint Presentation</vt:lpstr>
    </vt:vector>
  </TitlesOfParts>
  <Company>Tenterden Schools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Groves</dc:creator>
  <cp:lastModifiedBy>Miss J Groves</cp:lastModifiedBy>
  <cp:revision>243</cp:revision>
  <dcterms:created xsi:type="dcterms:W3CDTF">2022-07-09T10:08:24Z</dcterms:created>
  <dcterms:modified xsi:type="dcterms:W3CDTF">2022-10-05T17:54:23Z</dcterms:modified>
</cp:coreProperties>
</file>